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5"/>
  </p:notesMasterIdLst>
  <p:handoutMasterIdLst>
    <p:handoutMasterId r:id="rId13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0" r:id="rId55"/>
    <p:sldId id="321" r:id="rId56"/>
    <p:sldId id="325" r:id="rId57"/>
    <p:sldId id="322" r:id="rId58"/>
    <p:sldId id="323" r:id="rId59"/>
    <p:sldId id="330" r:id="rId60"/>
    <p:sldId id="331" r:id="rId61"/>
    <p:sldId id="336" r:id="rId62"/>
    <p:sldId id="337" r:id="rId63"/>
    <p:sldId id="326" r:id="rId64"/>
    <p:sldId id="332" r:id="rId65"/>
    <p:sldId id="334" r:id="rId66"/>
    <p:sldId id="338" r:id="rId67"/>
    <p:sldId id="340" r:id="rId68"/>
    <p:sldId id="339" r:id="rId69"/>
    <p:sldId id="341" r:id="rId70"/>
    <p:sldId id="380" r:id="rId71"/>
    <p:sldId id="381" r:id="rId72"/>
    <p:sldId id="382" r:id="rId73"/>
    <p:sldId id="383" r:id="rId74"/>
    <p:sldId id="388" r:id="rId75"/>
    <p:sldId id="389" r:id="rId76"/>
    <p:sldId id="390" r:id="rId77"/>
    <p:sldId id="391" r:id="rId78"/>
    <p:sldId id="392" r:id="rId79"/>
    <p:sldId id="418" r:id="rId80"/>
    <p:sldId id="394" r:id="rId81"/>
    <p:sldId id="395" r:id="rId82"/>
    <p:sldId id="396" r:id="rId83"/>
    <p:sldId id="397" r:id="rId84"/>
    <p:sldId id="399" r:id="rId85"/>
    <p:sldId id="400" r:id="rId86"/>
    <p:sldId id="401" r:id="rId87"/>
    <p:sldId id="402" r:id="rId88"/>
    <p:sldId id="403" r:id="rId89"/>
    <p:sldId id="404" r:id="rId90"/>
    <p:sldId id="405" r:id="rId91"/>
    <p:sldId id="406" r:id="rId92"/>
    <p:sldId id="419" r:id="rId93"/>
    <p:sldId id="408" r:id="rId94"/>
    <p:sldId id="409" r:id="rId95"/>
    <p:sldId id="412" r:id="rId96"/>
    <p:sldId id="413" r:id="rId97"/>
    <p:sldId id="415" r:id="rId98"/>
    <p:sldId id="416" r:id="rId99"/>
    <p:sldId id="342" r:id="rId100"/>
    <p:sldId id="278" r:id="rId101"/>
    <p:sldId id="343" r:id="rId102"/>
    <p:sldId id="279" r:id="rId103"/>
    <p:sldId id="281" r:id="rId104"/>
    <p:sldId id="280" r:id="rId105"/>
    <p:sldId id="344" r:id="rId106"/>
    <p:sldId id="345" r:id="rId107"/>
    <p:sldId id="346" r:id="rId108"/>
    <p:sldId id="347" r:id="rId109"/>
    <p:sldId id="421" r:id="rId110"/>
    <p:sldId id="348" r:id="rId111"/>
    <p:sldId id="360" r:id="rId112"/>
    <p:sldId id="349" r:id="rId113"/>
    <p:sldId id="350" r:id="rId114"/>
    <p:sldId id="351" r:id="rId115"/>
    <p:sldId id="352" r:id="rId116"/>
    <p:sldId id="353" r:id="rId117"/>
    <p:sldId id="354" r:id="rId118"/>
    <p:sldId id="355" r:id="rId119"/>
    <p:sldId id="356" r:id="rId120"/>
    <p:sldId id="357" r:id="rId121"/>
    <p:sldId id="361" r:id="rId122"/>
    <p:sldId id="362" r:id="rId123"/>
    <p:sldId id="373" r:id="rId124"/>
    <p:sldId id="374" r:id="rId125"/>
    <p:sldId id="375" r:id="rId126"/>
    <p:sldId id="376" r:id="rId127"/>
    <p:sldId id="377" r:id="rId128"/>
    <p:sldId id="378" r:id="rId129"/>
    <p:sldId id="420" r:id="rId130"/>
    <p:sldId id="363" r:id="rId131"/>
    <p:sldId id="364" r:id="rId132"/>
    <p:sldId id="372" r:id="rId133"/>
    <p:sldId id="379" r:id="rId134"/>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9914" autoAdjust="0"/>
  </p:normalViewPr>
  <p:slideViewPr>
    <p:cSldViewPr>
      <p:cViewPr>
        <p:scale>
          <a:sx n="100" d="100"/>
          <a:sy n="100" d="100"/>
        </p:scale>
        <p:origin x="-1472" y="-72"/>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notesMaster" Target="notesMasters/notesMaster1.xml"/><Relationship Id="rId136" Type="http://schemas.openxmlformats.org/officeDocument/2006/relationships/handoutMaster" Target="handoutMasters/handoutMaster1.xml"/><Relationship Id="rId137" Type="http://schemas.openxmlformats.org/officeDocument/2006/relationships/printerSettings" Target="printerSettings/printerSettings1.bin"/><Relationship Id="rId138" Type="http://schemas.openxmlformats.org/officeDocument/2006/relationships/presProps" Target="presProps.xml"/><Relationship Id="rId139"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40" Type="http://schemas.openxmlformats.org/officeDocument/2006/relationships/theme" Target="theme/theme1.xml"/><Relationship Id="rId1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20/05/14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20/05/14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107</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108</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 </a:t>
            </a:r>
            <a:r>
              <a:rPr lang="de-DE" dirty="0" err="1" smtClean="0"/>
              <a:t>instanceOf</a:t>
            </a:r>
            <a:r>
              <a:rPr lang="de-DE" baseline="0" dirty="0" smtClean="0"/>
              <a:t> geht nicht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109</a:t>
            </a:fld>
            <a:endParaRPr lang="de-DE"/>
          </a:p>
        </p:txBody>
      </p:sp>
    </p:spTree>
    <p:extLst>
      <p:ext uri="{BB962C8B-B14F-4D97-AF65-F5344CB8AC3E}">
        <p14:creationId xmlns:p14="http://schemas.microsoft.com/office/powerpoint/2010/main" val="297083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a:t>
            </a:r>
            <a:r>
              <a:rPr lang="de-DE" dirty="0" err="1" smtClean="0"/>
              <a:t>www.sxc.hu</a:t>
            </a:r>
            <a:r>
              <a:rPr lang="de-DE" dirty="0" smtClean="0"/>
              <a:t>/</a:t>
            </a:r>
            <a:r>
              <a:rPr lang="de-DE" dirty="0" err="1" smtClean="0"/>
              <a:t>photo</a:t>
            </a:r>
            <a:r>
              <a:rPr lang="de-DE" dirty="0" smtClean="0"/>
              <a:t>/1101231</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111</a:t>
            </a:fld>
            <a:endParaRPr lang="de-DE"/>
          </a:p>
        </p:txBody>
      </p:sp>
    </p:spTree>
    <p:extLst>
      <p:ext uri="{BB962C8B-B14F-4D97-AF65-F5344CB8AC3E}">
        <p14:creationId xmlns:p14="http://schemas.microsoft.com/office/powerpoint/2010/main" val="283116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119</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125</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126</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127</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128</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130</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 Besprechungsnotizen (27.04.12 17:41) -----</a:t>
            </a:r>
          </a:p>
          <a:p>
            <a:r>
              <a:rPr lang="de-DE" dirty="0"/>
              <a: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err="1" smtClean="0">
                <a:solidFill>
                  <a:srgbClr val="FFFFFF"/>
                </a:solidFill>
              </a:rPr>
              <a:t>Trait</a:t>
            </a:r>
            <a:r>
              <a:rPr lang="de-DE" dirty="0" smtClean="0">
                <a:solidFill>
                  <a:srgbClr val="FFFFFF"/>
                </a:solidFill>
              </a:rPr>
              <a:t>-Objekte sind abgespeckte Implementierungen (</a:t>
            </a:r>
            <a:r>
              <a:rPr lang="de-DE" dirty="0" err="1" smtClean="0">
                <a:solidFill>
                  <a:srgbClr val="FFFFFF"/>
                </a:solidFill>
              </a:rPr>
              <a:t>Mixins</a:t>
            </a:r>
            <a:r>
              <a:rPr lang="de-DE" dirty="0" smtClean="0">
                <a:solidFill>
                  <a:srgbClr val="FFFFFF"/>
                </a:solidFill>
              </a:rPr>
              <a:t>).</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416320"/>
          </a:xfrm>
          <a:prstGeom prst="rect">
            <a:avLst/>
          </a:prstGeom>
          <a:noFill/>
        </p:spPr>
        <p:txBody>
          <a:bodyPr wrap="square" rtlCol="0">
            <a:spAutoFit/>
          </a:bodyPr>
          <a:lstStyle/>
          <a:p>
            <a:r>
              <a:rPr lang="de-DE" dirty="0" err="1" smtClean="0">
                <a:solidFill>
                  <a:srgbClr val="FFFFFF"/>
                </a:solidFill>
              </a:rPr>
              <a:t>json</a:t>
            </a:r>
            <a:r>
              <a:rPr lang="de-DE" dirty="0" smtClean="0">
                <a:solidFill>
                  <a:srgbClr val="FFFFFF"/>
                </a:solidFill>
              </a:rPr>
              <a:t> = {</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Array : [1,</a:t>
            </a:r>
            <a:r>
              <a:rPr lang="tr-TR" dirty="0">
                <a:solidFill>
                  <a:srgbClr val="FFFFFF"/>
                </a:solidFill>
                <a:highlight>
                  <a:srgbClr val="272822"/>
                </a:highlight>
              </a:rPr>
              <a:t> ‘</a:t>
            </a:r>
            <a:r>
              <a:rPr lang="de-DE" dirty="0" smtClean="0">
                <a:solidFill>
                  <a:srgbClr val="FFFFFF"/>
                </a:solidFill>
              </a:rPr>
              <a:t>zwei</a:t>
            </a:r>
            <a:r>
              <a:rPr lang="tr-TR" dirty="0">
                <a:solidFill>
                  <a:srgbClr val="FFFFFF"/>
                </a:solidFill>
                <a:highlight>
                  <a:srgbClr val="272822"/>
                </a:highlight>
              </a:rPr>
              <a:t>’</a:t>
            </a:r>
            <a:r>
              <a:rPr lang="de-DE" dirty="0" smtClean="0">
                <a:solidFill>
                  <a:srgbClr val="FFFFFF"/>
                </a:solidFill>
              </a:rPr>
              <a:t>,Math.PI], </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Date" : </a:t>
            </a:r>
            <a:r>
              <a:rPr lang="de-DE" dirty="0">
                <a:solidFill>
                  <a:srgbClr val="FFFFFF"/>
                </a:solidFill>
              </a:rPr>
              <a:t>‘</a:t>
            </a:r>
            <a:r>
              <a:rPr lang="cs-CZ" dirty="0" err="1" smtClean="0">
                <a:solidFill>
                  <a:srgbClr val="FFFFFF"/>
                </a:solidFill>
              </a:rPr>
              <a:t>Thu</a:t>
            </a:r>
            <a:r>
              <a:rPr lang="cs-CZ" dirty="0" smtClean="0">
                <a:solidFill>
                  <a:srgbClr val="FFFFFF"/>
                </a:solidFill>
              </a:rPr>
              <a:t> </a:t>
            </a:r>
            <a:r>
              <a:rPr lang="cs-CZ" dirty="0" err="1">
                <a:solidFill>
                  <a:srgbClr val="FFFFFF"/>
                </a:solidFill>
              </a:rPr>
              <a:t>Apr</a:t>
            </a:r>
            <a:r>
              <a:rPr lang="cs-CZ" dirty="0">
                <a:solidFill>
                  <a:srgbClr val="FFFFFF"/>
                </a:solidFill>
              </a:rPr>
              <a:t> 26 2012 22:45:19 GMT+0200 (CEST</a:t>
            </a:r>
            <a:r>
              <a:rPr lang="cs-CZ" dirty="0" smtClean="0">
                <a:solidFill>
                  <a:srgbClr val="FFFFFF"/>
                </a:solidFill>
              </a:rPr>
              <a:t>)</a:t>
            </a:r>
            <a:r>
              <a:rPr lang="tr-TR" dirty="0">
                <a:solidFill>
                  <a:srgbClr val="FFFFFF"/>
                </a:solidFill>
                <a:highlight>
                  <a:srgbClr val="272822"/>
                </a:highlight>
              </a:rPr>
              <a:t> ’</a:t>
            </a:r>
            <a:r>
              <a:rPr lang="cs-CZ" dirty="0" smtClean="0">
                <a:solidFill>
                  <a:srgbClr val="FFFFFF"/>
                </a:solidFill>
              </a:rPr>
              <a:t>,</a:t>
            </a:r>
            <a:endParaRPr lang="de-DE" dirty="0" smtClean="0">
              <a:solidFill>
                <a:srgbClr val="FFFFFF"/>
              </a:solidFill>
            </a:endParaRP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String" : </a:t>
            </a:r>
            <a:r>
              <a:rPr lang="tr-TR" dirty="0">
                <a:solidFill>
                  <a:srgbClr val="FFFFFF"/>
                </a:solidFill>
                <a:highlight>
                  <a:srgbClr val="272822"/>
                </a:highlight>
              </a:rPr>
              <a:t>‘</a:t>
            </a:r>
            <a:r>
              <a:rPr lang="de-DE" dirty="0" err="1" smtClean="0">
                <a:solidFill>
                  <a:srgbClr val="FFFFFF"/>
                </a:solidFill>
              </a:rPr>
              <a:t>Hello</a:t>
            </a:r>
            <a:r>
              <a:rPr lang="de-DE" dirty="0" smtClean="0">
                <a:solidFill>
                  <a:srgbClr val="FFFFFF"/>
                </a:solidFill>
              </a:rPr>
              <a:t> World</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Boolean</a:t>
            </a:r>
            <a:r>
              <a:rPr lang="tr-TR" dirty="0">
                <a:solidFill>
                  <a:srgbClr val="FFFFFF"/>
                </a:solidFill>
                <a:highlight>
                  <a:srgbClr val="272822"/>
                </a:highlight>
              </a:rPr>
              <a:t>’</a:t>
            </a:r>
            <a:r>
              <a:rPr lang="de-DE" dirty="0" smtClean="0">
                <a:solidFill>
                  <a:srgbClr val="FFFFFF"/>
                </a:solidFill>
              </a:rPr>
              <a:t> : true,</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Number</a:t>
            </a:r>
            <a:r>
              <a:rPr lang="tr-TR" dirty="0">
                <a:solidFill>
                  <a:srgbClr val="FFFFFF"/>
                </a:solidFill>
                <a:highlight>
                  <a:srgbClr val="272822"/>
                </a:highlight>
              </a:rPr>
              <a:t>’</a:t>
            </a:r>
            <a:r>
              <a:rPr lang="de-DE" dirty="0" smtClean="0">
                <a:solidFill>
                  <a:srgbClr val="FFFFFF"/>
                </a:solidFill>
              </a:rPr>
              <a:t> : 42,</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RegExp</a:t>
            </a:r>
            <a:r>
              <a:rPr lang="tr-TR" dirty="0">
                <a:solidFill>
                  <a:srgbClr val="FFFFFF"/>
                </a:solidFill>
                <a:highlight>
                  <a:srgbClr val="272822"/>
                </a:highlight>
              </a:rPr>
              <a:t>’</a:t>
            </a:r>
            <a:r>
              <a:rPr lang="de-DE" dirty="0" smtClean="0">
                <a:solidFill>
                  <a:srgbClr val="FFFFFF"/>
                </a:solidFill>
              </a:rPr>
              <a:t> : /^(a-ZA-Z)*$/,</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Binary</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err="1" smtClean="0">
                <a:solidFill>
                  <a:srgbClr val="FFFFFF"/>
                </a:solidFill>
              </a:rPr>
              <a:t>data:image</a:t>
            </a:r>
            <a:r>
              <a:rPr lang="de-DE" dirty="0">
                <a:solidFill>
                  <a:srgbClr val="FFFFFF"/>
                </a:solidFill>
              </a:rPr>
              <a:t>/png;base64,</a:t>
            </a:r>
            <a:r>
              <a:rPr lang="de-DE" dirty="0" smtClean="0">
                <a:solidFill>
                  <a:srgbClr val="FFFFFF"/>
                </a:solidFill>
              </a:rPr>
              <a:t>iVBORw0KGgoAAAAN==</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Reference</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http</a:t>
            </a:r>
            <a:r>
              <a:rPr lang="de-DE" dirty="0">
                <a:solidFill>
                  <a:srgbClr val="FFFFFF"/>
                </a:solidFill>
              </a:rPr>
              <a:t>://</a:t>
            </a:r>
            <a:r>
              <a:rPr lang="de-DE" dirty="0" err="1">
                <a:solidFill>
                  <a:srgbClr val="FFFFFF"/>
                </a:solidFill>
              </a:rPr>
              <a:t>www.holisticon.de</a:t>
            </a:r>
            <a:r>
              <a:rPr lang="de-DE" dirty="0">
                <a:solidFill>
                  <a:srgbClr val="FFFFFF"/>
                </a:solidFill>
              </a:rPr>
              <a:t>/</a:t>
            </a:r>
            <a:r>
              <a:rPr lang="de-DE" dirty="0" err="1" smtClean="0">
                <a:solidFill>
                  <a:srgbClr val="FFFFFF"/>
                </a:solidFill>
              </a:rPr>
              <a:t>about.rdf</a:t>
            </a:r>
            <a:r>
              <a:rPr lang="tr-TR" dirty="0">
                <a:solidFill>
                  <a:srgbClr val="FFFFFF"/>
                </a:solidFill>
                <a:highlight>
                  <a:srgbClr val="272822"/>
                </a:highlight>
              </a:rPr>
              <a:t>’</a:t>
            </a:r>
            <a:r>
              <a:rPr lang="de-DE" dirty="0" smtClean="0">
                <a:solidFill>
                  <a:srgbClr val="FFFFFF"/>
                </a:solidFill>
              </a:rPr>
              <a:t>,</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Object</a:t>
            </a:r>
            <a:r>
              <a:rPr lang="tr-TR" dirty="0">
                <a:solidFill>
                  <a:srgbClr val="FFFFFF"/>
                </a:solidFill>
                <a:highlight>
                  <a:srgbClr val="272822"/>
                </a:highlight>
              </a:rPr>
              <a:t>’</a:t>
            </a:r>
            <a:r>
              <a:rPr lang="de-DE" dirty="0" smtClean="0">
                <a:solidFill>
                  <a:srgbClr val="FFFFFF"/>
                </a:solidFill>
              </a:rPr>
              <a:t> : {[...]}</a:t>
            </a:r>
          </a:p>
          <a:p>
            <a:r>
              <a:rPr lang="de-DE" dirty="0">
                <a:solidFill>
                  <a:srgbClr val="FFFFFF"/>
                </a:solidFill>
              </a:rPr>
              <a:t>	</a:t>
            </a:r>
            <a:r>
              <a:rPr lang="de-DE" dirty="0" smtClean="0">
                <a:solidFill>
                  <a:srgbClr val="FFFFFF"/>
                </a:solidFill>
              </a:rPr>
              <a:t>// </a:t>
            </a:r>
            <a:r>
              <a:rPr lang="de-DE" dirty="0" err="1" smtClean="0">
                <a:solidFill>
                  <a:srgbClr val="FFFFFF"/>
                </a:solidFill>
              </a:rPr>
              <a:t>no</a:t>
            </a:r>
            <a:r>
              <a:rPr lang="de-DE" dirty="0" smtClean="0">
                <a:solidFill>
                  <a:srgbClr val="FFFFFF"/>
                </a:solidFill>
              </a:rPr>
              <a:t> </a:t>
            </a:r>
            <a:r>
              <a:rPr lang="de-DE" dirty="0" err="1" smtClean="0">
                <a:solidFill>
                  <a:srgbClr val="FFFFFF"/>
                </a:solidFill>
              </a:rPr>
              <a:t>functions</a:t>
            </a:r>
            <a:r>
              <a:rPr lang="de-DE" dirty="0" smtClean="0">
                <a:solidFill>
                  <a:srgbClr val="FFFFFF"/>
                </a:solidFill>
              </a:rPr>
              <a:t>!</a:t>
            </a:r>
          </a:p>
          <a:p>
            <a:r>
              <a:rPr lang="de-DE" dirty="0" smtClean="0">
                <a:solidFill>
                  <a:srgbClr val="FFFFFF"/>
                </a:solidFill>
              </a:rPr>
              <a:t>}</a:t>
            </a:r>
            <a:endParaRPr lang="de-DE" dirty="0">
              <a:solidFill>
                <a:srgbClr val="FFFFFF"/>
              </a:solidFill>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55000" lnSpcReduction="20000"/>
          </a:bodyPr>
          <a:lstStyle/>
          <a:p>
            <a:pPr marL="0" indent="0">
              <a:buNone/>
            </a:pPr>
            <a:r>
              <a:rPr lang="de-DE" b="1" dirty="0" err="1" smtClean="0"/>
              <a:t>typeof</a:t>
            </a:r>
            <a:endParaRPr lang="de-DE" b="1" dirty="0" smtClean="0"/>
          </a:p>
          <a:p>
            <a:pPr marL="0" indent="0">
              <a:buNone/>
            </a:pPr>
            <a:r>
              <a:rPr lang="de-DE" b="1" dirty="0" smtClean="0"/>
              <a:t>	</a:t>
            </a:r>
            <a:r>
              <a:rPr lang="de-DE" b="1" dirty="0" err="1" smtClean="0"/>
              <a:t>string</a:t>
            </a:r>
            <a:endParaRPr lang="de-DE" b="1" dirty="0" smtClean="0"/>
          </a:p>
          <a:p>
            <a:pPr marL="0" indent="0">
              <a:buNone/>
            </a:pPr>
            <a:r>
              <a:rPr lang="de-DE" b="1" dirty="0" smtClean="0"/>
              <a:t>	</a:t>
            </a:r>
            <a:r>
              <a:rPr lang="de-DE" b="1" dirty="0" err="1" smtClean="0"/>
              <a:t>boolean</a:t>
            </a:r>
            <a:endParaRPr lang="de-DE" b="1" dirty="0" smtClean="0"/>
          </a:p>
          <a:p>
            <a:pPr marL="0" indent="0">
              <a:buNone/>
            </a:pPr>
            <a:r>
              <a:rPr lang="de-DE" b="1" dirty="0" smtClean="0"/>
              <a:t>	</a:t>
            </a:r>
            <a:r>
              <a:rPr lang="de-DE" b="1" dirty="0" err="1" smtClean="0"/>
              <a:t>number</a:t>
            </a:r>
            <a:endParaRPr lang="de-DE" b="1" dirty="0" smtClean="0"/>
          </a:p>
          <a:p>
            <a:pPr marL="0" indent="0">
              <a:buNone/>
            </a:pPr>
            <a:r>
              <a:rPr lang="de-DE" b="1" dirty="0" smtClean="0"/>
              <a:t>	</a:t>
            </a:r>
            <a:r>
              <a:rPr lang="de-DE" b="1" dirty="0" err="1" smtClean="0"/>
              <a:t>object</a:t>
            </a:r>
            <a:endParaRPr lang="de-DE" b="1" dirty="0" smtClean="0"/>
          </a:p>
          <a:p>
            <a:pPr marL="0" indent="0">
              <a:buNone/>
            </a:pPr>
            <a:r>
              <a:rPr lang="de-DE" b="1" dirty="0"/>
              <a:t>	</a:t>
            </a:r>
            <a:r>
              <a:rPr lang="de-DE" b="1" dirty="0" err="1" smtClean="0"/>
              <a:t>function</a:t>
            </a:r>
            <a:endParaRPr lang="de-DE" b="1" dirty="0" smtClean="0"/>
          </a:p>
          <a:p>
            <a:pPr marL="0" indent="0">
              <a:buNone/>
            </a:pPr>
            <a:endParaRPr lang="de-DE" b="1" dirty="0"/>
          </a:p>
          <a:p>
            <a:pPr marL="0" indent="0">
              <a:buNone/>
            </a:pPr>
            <a:r>
              <a:rPr lang="de-DE" b="1" dirty="0" err="1" smtClean="0"/>
              <a:t>instanceof</a:t>
            </a:r>
            <a:endParaRPr lang="de-DE" b="1" dirty="0" smtClean="0"/>
          </a:p>
          <a:p>
            <a:pPr marL="0" indent="0">
              <a:buNone/>
            </a:pPr>
            <a:r>
              <a:rPr lang="de-DE" b="1" dirty="0"/>
              <a:t>	</a:t>
            </a:r>
            <a:r>
              <a:rPr lang="de-DE" b="1" dirty="0" smtClean="0"/>
              <a:t>String</a:t>
            </a:r>
          </a:p>
          <a:p>
            <a:pPr marL="0" indent="0">
              <a:buNone/>
            </a:pPr>
            <a:r>
              <a:rPr lang="de-DE" b="1" dirty="0"/>
              <a:t>	</a:t>
            </a:r>
            <a:r>
              <a:rPr lang="de-DE" b="1" dirty="0" smtClean="0"/>
              <a:t>Array</a:t>
            </a:r>
          </a:p>
          <a:p>
            <a:pPr marL="0" indent="0">
              <a:buNone/>
            </a:pPr>
            <a:r>
              <a:rPr lang="de-DE" b="1" dirty="0"/>
              <a:t>	</a:t>
            </a:r>
            <a:r>
              <a:rPr lang="de-DE" b="1" dirty="0" err="1" smtClean="0"/>
              <a:t>RegExp</a:t>
            </a:r>
            <a:endParaRPr lang="de-DE" b="1" dirty="0" smtClean="0"/>
          </a:p>
          <a:p>
            <a:pPr marL="0" indent="0">
              <a:buNone/>
            </a:pPr>
            <a:r>
              <a:rPr lang="de-DE" b="1" dirty="0"/>
              <a:t>	</a:t>
            </a:r>
            <a:r>
              <a:rPr lang="de-DE" b="1" dirty="0" smtClean="0"/>
              <a:t>[...]</a:t>
            </a:r>
          </a:p>
          <a:p>
            <a:pPr marL="0" indent="0">
              <a:buNone/>
            </a:pPr>
            <a:r>
              <a:rPr lang="de-DE" b="1" dirty="0"/>
              <a:t>	</a:t>
            </a:r>
            <a:r>
              <a:rPr lang="de-DE" b="1" dirty="0" err="1" smtClean="0"/>
              <a:t>Rectangle</a:t>
            </a:r>
            <a:endParaRPr lang="de-DE" b="1"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Constructor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t>this</a:t>
            </a:r>
            <a:r>
              <a:rPr lang="de-DE" dirty="0"/>
              <a:t>-Objekt zur Verfügung. </a:t>
            </a:r>
            <a:endParaRPr lang="de-DE" dirty="0" smtClean="0"/>
          </a:p>
          <a:p>
            <a:pPr marL="0" indent="0">
              <a:buNone/>
            </a:pPr>
            <a:r>
              <a:rPr lang="de-DE" dirty="0" smtClean="0"/>
              <a:t>Das </a:t>
            </a:r>
            <a:r>
              <a:rPr lang="de-DE" dirty="0" err="1"/>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t>
            </a:r>
            <a:r>
              <a:rPr lang="de-DE" dirty="0"/>
              <a:t>leeres, neues Objekt wird erzeugt</a:t>
            </a:r>
          </a:p>
          <a:p>
            <a:r>
              <a:rPr lang="de-DE" dirty="0"/>
              <a:t>die Konstruktor-Funktion hat ein Property prototype, dies wird als Prototyp des neuen Objekts verwendet</a:t>
            </a:r>
          </a:p>
          <a:p>
            <a:r>
              <a:rPr lang="de-DE" dirty="0" err="1"/>
              <a:t>this</a:t>
            </a:r>
            <a:r>
              <a:rPr lang="de-DE" dirty="0"/>
              <a:t> wird an dieses neue Objekte gebunden</a:t>
            </a:r>
          </a:p>
          <a:p>
            <a:r>
              <a:rPr lang="de-DE" dirty="0"/>
              <a:t>die Konstruktor-Funktion wird aufgerufen (mit </a:t>
            </a:r>
            <a:r>
              <a:rPr lang="de-DE" dirty="0" err="1"/>
              <a:t>this</a:t>
            </a:r>
            <a:r>
              <a:rPr lang="de-DE" dirty="0"/>
              <a:t> gebunden)</a:t>
            </a:r>
          </a:p>
          <a:p>
            <a:r>
              <a:rPr lang="de-DE" dirty="0"/>
              <a:t>das neue Objekt wird implizit zurückgegeben (wenn die Funktion kein explizites </a:t>
            </a:r>
            <a:r>
              <a:rPr lang="de-DE" dirty="0" err="1"/>
              <a:t>return</a:t>
            </a:r>
            <a:r>
              <a:rPr lang="de-DE" dirty="0"/>
              <a:t> hat)</a:t>
            </a:r>
          </a:p>
        </p:txBody>
      </p:sp>
      <p:sp>
        <p:nvSpPr>
          <p:cNvPr id="3" name="Titel 2"/>
          <p:cNvSpPr>
            <a:spLocks noGrp="1"/>
          </p:cNvSpPr>
          <p:nvPr>
            <p:ph type="title"/>
          </p:nvPr>
        </p:nvSpPr>
        <p:spPr/>
        <p:txBody>
          <a:bodyPr/>
          <a:lstStyle/>
          <a:p>
            <a:r>
              <a:rPr lang="de-DE" dirty="0"/>
              <a:t>Ablauf eines </a:t>
            </a:r>
            <a:r>
              <a:rPr lang="de-DE" dirty="0" err="1"/>
              <a:t>Konstruktoraufrufs</a:t>
            </a:r>
            <a:r>
              <a:rPr lang="de-DE" dirty="0"/>
              <a:t> mit </a:t>
            </a:r>
            <a:r>
              <a:rPr lang="de-DE" dirty="0" err="1"/>
              <a:t>new</a:t>
            </a:r>
            <a:r>
              <a:rPr lang="de-DE" dirty="0"/>
              <a:t/>
            </a:r>
            <a:br>
              <a:rPr lang="de-DE" dirty="0"/>
            </a:br>
            <a:endParaRPr lang="de-DE" dirty="0"/>
          </a:p>
        </p:txBody>
      </p:sp>
    </p:spTree>
    <p:extLst>
      <p:ext uri="{BB962C8B-B14F-4D97-AF65-F5344CB8AC3E}">
        <p14:creationId xmlns:p14="http://schemas.microsoft.com/office/powerpoint/2010/main" val="28465515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Vererbung nur auf Objektebene eingebaut (seit ES5).</a:t>
            </a:r>
          </a:p>
          <a:p>
            <a:pPr marL="0" indent="0">
              <a:buNone/>
            </a:pPr>
            <a:r>
              <a:rPr lang="de-DE" dirty="0" smtClean="0"/>
              <a:t>Aber verschiedene Objekterzeugungsmuster sind anwendbar.</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366547692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Person(</a:t>
            </a:r>
            <a:r>
              <a:rPr lang="de-DE" dirty="0" err="1"/>
              <a:t>firstName</a:t>
            </a:r>
            <a:r>
              <a:rPr lang="de-DE" dirty="0"/>
              <a:t>, </a:t>
            </a:r>
            <a:r>
              <a:rPr lang="de-DE" dirty="0" err="1"/>
              <a:t>lastName</a:t>
            </a:r>
            <a:r>
              <a:rPr lang="de-DE" dirty="0"/>
              <a:t>) {</a:t>
            </a:r>
          </a:p>
          <a:p>
            <a:r>
              <a:rPr lang="de-DE" dirty="0"/>
              <a:t>	</a:t>
            </a:r>
            <a:r>
              <a:rPr lang="de-DE" dirty="0" err="1"/>
              <a:t>var</a:t>
            </a:r>
            <a:r>
              <a:rPr lang="de-DE" dirty="0"/>
              <a:t> </a:t>
            </a:r>
            <a:r>
              <a:rPr lang="de-DE" dirty="0" err="1"/>
              <a:t>that</a:t>
            </a:r>
            <a:r>
              <a:rPr lang="de-DE" dirty="0"/>
              <a:t> = {};</a:t>
            </a:r>
          </a:p>
          <a:p>
            <a:r>
              <a:rPr lang="de-DE" dirty="0"/>
              <a:t>	</a:t>
            </a:r>
            <a:r>
              <a:rPr lang="de-DE" dirty="0" err="1"/>
              <a:t>that.firstName</a:t>
            </a:r>
            <a:r>
              <a:rPr lang="de-DE" dirty="0"/>
              <a:t> = </a:t>
            </a:r>
            <a:r>
              <a:rPr lang="de-DE" dirty="0" err="1"/>
              <a:t>firstName</a:t>
            </a:r>
            <a:r>
              <a:rPr lang="de-DE" dirty="0"/>
              <a:t>;</a:t>
            </a:r>
          </a:p>
          <a:p>
            <a:r>
              <a:rPr lang="de-DE" dirty="0"/>
              <a:t>	</a:t>
            </a:r>
            <a:r>
              <a:rPr lang="de-DE" dirty="0" err="1"/>
              <a:t>that.lastName</a:t>
            </a:r>
            <a:r>
              <a:rPr lang="de-DE" dirty="0"/>
              <a:t> = </a:t>
            </a:r>
            <a:r>
              <a:rPr lang="de-DE" dirty="0" err="1"/>
              <a:t>lastName</a:t>
            </a:r>
            <a:r>
              <a:rPr lang="de-DE" dirty="0"/>
              <a:t>;</a:t>
            </a:r>
          </a:p>
          <a:p>
            <a:r>
              <a:rPr lang="de-DE" dirty="0"/>
              <a:t>	</a:t>
            </a:r>
            <a:r>
              <a:rPr lang="de-DE" dirty="0" err="1"/>
              <a:t>return</a:t>
            </a:r>
            <a:r>
              <a:rPr lang="de-DE" dirty="0"/>
              <a:t> </a:t>
            </a:r>
            <a:r>
              <a:rPr lang="de-DE" dirty="0" err="1"/>
              <a:t>that</a:t>
            </a:r>
            <a:r>
              <a:rPr lang="de-DE" dirty="0"/>
              <a:t>;</a:t>
            </a:r>
          </a:p>
          <a:p>
            <a:r>
              <a:rPr lang="de-DE" dirty="0" smtClean="0"/>
              <a:t>}</a:t>
            </a:r>
          </a:p>
          <a:p>
            <a:endParaRPr lang="de-DE" dirty="0"/>
          </a:p>
          <a:p>
            <a:r>
              <a:rPr lang="de-DE" dirty="0" err="1" smtClean="0"/>
              <a:t>var</a:t>
            </a:r>
            <a:r>
              <a:rPr lang="de-DE" dirty="0" smtClean="0"/>
              <a:t> x = </a:t>
            </a:r>
            <a:r>
              <a:rPr lang="de-DE" dirty="0" err="1" smtClean="0"/>
              <a:t>new</a:t>
            </a:r>
            <a:r>
              <a:rPr lang="de-DE" dirty="0" smtClean="0"/>
              <a:t> Person();</a:t>
            </a:r>
          </a:p>
          <a:p>
            <a:r>
              <a:rPr lang="de-DE" dirty="0" smtClean="0"/>
              <a:t>x </a:t>
            </a:r>
            <a:r>
              <a:rPr lang="de-DE" dirty="0" err="1" smtClean="0"/>
              <a:t>instanceof</a:t>
            </a:r>
            <a:r>
              <a:rPr lang="de-DE" dirty="0" smtClean="0"/>
              <a:t> Person;</a:t>
            </a:r>
            <a:endParaRPr lang="de-DE" dirty="0"/>
          </a:p>
          <a:p>
            <a:endParaRPr lang="de-DE" dirty="0"/>
          </a:p>
        </p:txBody>
      </p:sp>
      <p:sp>
        <p:nvSpPr>
          <p:cNvPr id="3" name="Titel 2"/>
          <p:cNvSpPr>
            <a:spLocks noGrp="1"/>
          </p:cNvSpPr>
          <p:nvPr>
            <p:ph type="title"/>
          </p:nvPr>
        </p:nvSpPr>
        <p:spPr/>
        <p:txBody>
          <a:bodyPr/>
          <a:lstStyle/>
          <a:p>
            <a:r>
              <a:rPr lang="de-DE" dirty="0" err="1" smtClean="0"/>
              <a:t>that</a:t>
            </a:r>
            <a:r>
              <a:rPr lang="de-DE" dirty="0" smtClean="0"/>
              <a:t>-Entwurfsmuster für </a:t>
            </a:r>
            <a:r>
              <a:rPr lang="de-DE" dirty="0" err="1" smtClean="0"/>
              <a:t>Konstruktoren</a:t>
            </a:r>
            <a:endParaRPr lang="de-DE" dirty="0"/>
          </a:p>
        </p:txBody>
      </p:sp>
    </p:spTree>
    <p:extLst>
      <p:ext uri="{BB962C8B-B14F-4D97-AF65-F5344CB8AC3E}">
        <p14:creationId xmlns:p14="http://schemas.microsoft.com/office/powerpoint/2010/main" val="3452679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81765314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1101231_89027416.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 y="762751"/>
            <a:ext cx="9159618" cy="6095249"/>
          </a:xfrm>
          <a:prstGeom prst="rect">
            <a:avLst/>
          </a:prstGeom>
        </p:spPr>
      </p:pic>
      <p:sp>
        <p:nvSpPr>
          <p:cNvPr id="2" name="Inhaltsplatzhalter 1"/>
          <p:cNvSpPr>
            <a:spLocks noGrp="1"/>
          </p:cNvSpPr>
          <p:nvPr>
            <p:ph idx="1"/>
          </p:nvPr>
        </p:nvSpPr>
        <p:spPr>
          <a:xfrm>
            <a:off x="5796562" y="4941168"/>
            <a:ext cx="3347904" cy="1656184"/>
          </a:xfrm>
        </p:spPr>
        <p:txBody>
          <a:bodyPr>
            <a:normAutofit/>
          </a:bodyPr>
          <a:lstStyle/>
          <a:p>
            <a:pPr marL="0" indent="0">
              <a:buNone/>
            </a:pPr>
            <a:r>
              <a:rPr lang="de-DE" sz="1400" dirty="0"/>
              <a:t>Wenn ein Objekt aussieht wie eine Ente und sich </a:t>
            </a:r>
            <a:r>
              <a:rPr lang="de-DE" sz="1400" dirty="0" err="1"/>
              <a:t>verhält</a:t>
            </a:r>
            <a:r>
              <a:rPr lang="de-DE" sz="1400" dirty="0"/>
              <a:t> wie eine Ente, dann ist </a:t>
            </a:r>
            <a:r>
              <a:rPr lang="de-DE" sz="1400" dirty="0" smtClean="0"/>
              <a:t>es auch </a:t>
            </a:r>
            <a:r>
              <a:rPr lang="de-DE" sz="1400" dirty="0"/>
              <a:t>eine </a:t>
            </a:r>
            <a:r>
              <a:rPr lang="de-DE" sz="1400" dirty="0" smtClean="0"/>
              <a:t>Ente.</a:t>
            </a:r>
          </a:p>
          <a:p>
            <a:pPr marL="0" indent="0">
              <a:buNone/>
            </a:pPr>
            <a:r>
              <a:rPr lang="de-DE" sz="1400" dirty="0" smtClean="0"/>
              <a:t>(Und wenn es nicht aussieht wie eine Ente, dann lässt es sich zur Laufzeit so erweitern, dass es aussieht wie eine Ente.)</a:t>
            </a:r>
            <a:endParaRPr lang="de-DE" dirty="0"/>
          </a:p>
          <a:p>
            <a:endParaRPr lang="de-DE" dirty="0" smtClean="0"/>
          </a:p>
          <a:p>
            <a:endParaRPr lang="de-DE" dirty="0"/>
          </a:p>
        </p:txBody>
      </p:sp>
      <p:sp>
        <p:nvSpPr>
          <p:cNvPr id="3" name="Titel 2"/>
          <p:cNvSpPr>
            <a:spLocks noGrp="1"/>
          </p:cNvSpPr>
          <p:nvPr>
            <p:ph type="title"/>
          </p:nvPr>
        </p:nvSpPr>
        <p:spPr/>
        <p:txBody>
          <a:bodyPr/>
          <a:lstStyle/>
          <a:p>
            <a:r>
              <a:rPr lang="de-DE" dirty="0" smtClean="0"/>
              <a:t>Duck </a:t>
            </a:r>
            <a:r>
              <a:rPr lang="de-DE" dirty="0" err="1" smtClean="0"/>
              <a:t>Typing</a:t>
            </a:r>
            <a:endParaRPr lang="de-DE" dirty="0"/>
          </a:p>
        </p:txBody>
      </p:sp>
    </p:spTree>
    <p:extLst>
      <p:ext uri="{BB962C8B-B14F-4D97-AF65-F5344CB8AC3E}">
        <p14:creationId xmlns:p14="http://schemas.microsoft.com/office/powerpoint/2010/main" val="54535347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solidFill>
                  <a:srgbClr val="FFFFFF"/>
                </a:solidFill>
                <a:highlight>
                  <a:srgbClr val="272822"/>
                </a:highlight>
              </a:rPr>
              <a:t>// hier noch mal der Code</a:t>
            </a:r>
            <a:endParaRPr lang="de-DE" dirty="0">
              <a:solidFill>
                <a:srgbClr val="FFFFFF"/>
              </a:solidFill>
              <a:highlight>
                <a:srgbClr val="272822"/>
              </a:highlight>
            </a:endParaRP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Rectangle</a:t>
            </a:r>
            <a:r>
              <a:rPr lang="de-DE" dirty="0"/>
              <a:t> </a:t>
            </a:r>
          </a:p>
        </p:txBody>
      </p:sp>
    </p:spTree>
    <p:extLst>
      <p:ext uri="{BB962C8B-B14F-4D97-AF65-F5344CB8AC3E}">
        <p14:creationId xmlns:p14="http://schemas.microsoft.com/office/powerpoint/2010/main" val="379960938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200420244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336039312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8318695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r>
              <a:rPr lang="de-DE" dirty="0" err="1"/>
              <a:t>var</a:t>
            </a:r>
            <a:r>
              <a:rPr lang="de-DE" dirty="0"/>
              <a:t> </a:t>
            </a:r>
            <a:r>
              <a:rPr lang="de-DE" dirty="0" err="1"/>
              <a:t>secondRectangle</a:t>
            </a:r>
            <a:r>
              <a:rPr lang="de-DE" dirty="0"/>
              <a:t> = </a:t>
            </a:r>
            <a:r>
              <a:rPr lang="de-DE" dirty="0" err="1"/>
              <a:t>new</a:t>
            </a:r>
            <a:r>
              <a:rPr lang="de-DE" dirty="0"/>
              <a:t> </a:t>
            </a:r>
            <a:r>
              <a:rPr lang="de-DE" dirty="0" err="1" smtClean="0"/>
              <a:t>firstRectangle.constructor</a:t>
            </a:r>
            <a:r>
              <a:rPr lang="de-DE" dirty="0" smtClean="0"/>
              <a:t>(5, 5);</a:t>
            </a:r>
            <a:endParaRPr lang="de-DE" dirty="0"/>
          </a:p>
          <a:p>
            <a:endParaRPr lang="de-DE" dirty="0" smtClean="0"/>
          </a:p>
          <a:p>
            <a:r>
              <a:rPr lang="de-DE" dirty="0" smtClean="0"/>
              <a:t>// Prototype-Referenz</a:t>
            </a:r>
          </a:p>
          <a:p>
            <a:r>
              <a:rPr lang="de-DE" dirty="0" err="1" smtClean="0"/>
              <a:t>firstRectangle</a:t>
            </a:r>
            <a:r>
              <a:rPr lang="de-DE" dirty="0"/>
              <a:t>.</a:t>
            </a:r>
            <a:r>
              <a:rPr lang="de-DE" dirty="0" smtClean="0"/>
              <a:t>__</a:t>
            </a:r>
            <a:r>
              <a:rPr lang="de-DE" dirty="0" err="1" smtClean="0"/>
              <a:t>proto</a:t>
            </a:r>
            <a:r>
              <a:rPr lang="de-DE" dirty="0" smtClean="0"/>
              <a:t>__ == </a:t>
            </a:r>
            <a:r>
              <a:rPr lang="de-DE" dirty="0" err="1" smtClean="0"/>
              <a:t>Rectangle.prototype</a:t>
            </a:r>
            <a:r>
              <a:rPr lang="de-DE" dirty="0" smtClean="0"/>
              <a:t> // </a:t>
            </a:r>
            <a:r>
              <a:rPr lang="de-DE" dirty="0" err="1" smtClean="0"/>
              <a:t>deprecated</a:t>
            </a:r>
            <a:r>
              <a:rPr lang="de-DE" dirty="0" smtClean="0"/>
              <a:t>, nicht ES3</a:t>
            </a:r>
          </a:p>
          <a:p>
            <a:r>
              <a:rPr lang="de-DE" dirty="0" err="1" smtClean="0"/>
              <a:t>firstRectangle.constructor.prototype</a:t>
            </a:r>
            <a:r>
              <a:rPr lang="de-DE" dirty="0" smtClean="0"/>
              <a:t> == </a:t>
            </a:r>
            <a:r>
              <a:rPr lang="de-DE" dirty="0" err="1" smtClean="0"/>
              <a:t>Rectangle.prototype</a:t>
            </a:r>
            <a:r>
              <a:rPr lang="de-DE" dirty="0" smtClean="0"/>
              <a:t> // ES3</a:t>
            </a:r>
            <a:endParaRPr lang="de-DE" dirty="0"/>
          </a:p>
        </p:txBody>
      </p:sp>
      <p:sp>
        <p:nvSpPr>
          <p:cNvPr id="3" name="Titel 2"/>
          <p:cNvSpPr>
            <a:spLocks noGrp="1"/>
          </p:cNvSpPr>
          <p:nvPr>
            <p:ph type="title"/>
          </p:nvPr>
        </p:nvSpPr>
        <p:spPr/>
        <p:txBody>
          <a:bodyPr/>
          <a:lstStyle/>
          <a:p>
            <a:r>
              <a:rPr lang="de-DE" dirty="0" smtClean="0"/>
              <a:t>Konstruktor- &amp; </a:t>
            </a:r>
            <a:r>
              <a:rPr lang="de-DE" dirty="0" err="1" smtClean="0"/>
              <a:t>Protoype</a:t>
            </a:r>
            <a:r>
              <a:rPr lang="de-DE" dirty="0" smtClean="0"/>
              <a:t>-Referenz</a:t>
            </a:r>
            <a:endParaRPr lang="de-DE" dirty="0"/>
          </a:p>
        </p:txBody>
      </p:sp>
    </p:spTree>
    <p:extLst>
      <p:ext uri="{BB962C8B-B14F-4D97-AF65-F5344CB8AC3E}">
        <p14:creationId xmlns:p14="http://schemas.microsoft.com/office/powerpoint/2010/main" val="289958274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48690036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309904372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5075604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15085322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314778261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14560956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err="1" smtClean="0"/>
              <a:t>Mixins</a:t>
            </a:r>
            <a:endParaRPr lang="de-DE" dirty="0"/>
          </a:p>
        </p:txBody>
      </p:sp>
    </p:spTree>
    <p:extLst>
      <p:ext uri="{BB962C8B-B14F-4D97-AF65-F5344CB8AC3E}">
        <p14:creationId xmlns:p14="http://schemas.microsoft.com/office/powerpoint/2010/main" val="379628307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err="1" smtClean="0"/>
              <a:t>Mixins</a:t>
            </a:r>
            <a:endParaRPr lang="de-DE" dirty="0"/>
          </a:p>
        </p:txBody>
      </p:sp>
    </p:spTree>
    <p:extLst>
      <p:ext uri="{BB962C8B-B14F-4D97-AF65-F5344CB8AC3E}">
        <p14:creationId xmlns:p14="http://schemas.microsoft.com/office/powerpoint/2010/main" val="224726245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305615238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r>
              <a:rPr lang="de-DE" dirty="0" smtClean="0"/>
              <a:t>Exkurs – </a:t>
            </a:r>
            <a:r>
              <a:rPr lang="de-DE" dirty="0" err="1" smtClean="0"/>
              <a:t>Protoype</a:t>
            </a:r>
            <a:r>
              <a:rPr lang="de-DE" dirty="0" smtClean="0"/>
              <a:t> Chain</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658233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Auch ohne Klassen und Objekt-Vererbung sind verschiedene Muster anwendbar.</a:t>
            </a:r>
          </a:p>
          <a:p>
            <a:pPr marL="0" indent="0">
              <a:buNone/>
            </a:pPr>
            <a:r>
              <a:rPr lang="de-DE" dirty="0" smtClean="0"/>
              <a:t>Es gibt ganze Bücher über diese Muster. Trotzdem fasse ich mich an dieser Stelle kurz.</a:t>
            </a:r>
          </a:p>
          <a:p>
            <a:pPr marL="0" indent="0">
              <a:buNone/>
            </a:pPr>
            <a:endParaRPr lang="de-DE" dirty="0" smtClean="0"/>
          </a:p>
        </p:txBody>
      </p:sp>
      <p:sp>
        <p:nvSpPr>
          <p:cNvPr id="3" name="Titel 2"/>
          <p:cNvSpPr>
            <a:spLocks noGrp="1"/>
          </p:cNvSpPr>
          <p:nvPr>
            <p:ph type="title"/>
          </p:nvPr>
        </p:nvSpPr>
        <p:spPr/>
        <p:txBody>
          <a:bodyPr/>
          <a:lstStyle/>
          <a:p>
            <a:r>
              <a:rPr lang="de-DE" dirty="0" smtClean="0"/>
              <a:t>Muster</a:t>
            </a:r>
            <a:endParaRPr lang="de-DE" dirty="0"/>
          </a:p>
        </p:txBody>
      </p:sp>
    </p:spTree>
    <p:extLst>
      <p:ext uri="{BB962C8B-B14F-4D97-AF65-F5344CB8AC3E}">
        <p14:creationId xmlns:p14="http://schemas.microsoft.com/office/powerpoint/2010/main" val="1873400237"/>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3235012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1864967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p>
          <a:p>
            <a:pPr marL="0" indent="0">
              <a:buNone/>
            </a:pPr>
            <a:r>
              <a:rPr lang="de-DE" dirty="0" smtClean="0"/>
              <a:t>Wartbarer Code</a:t>
            </a:r>
          </a:p>
          <a:p>
            <a:pPr marL="0" indent="0">
              <a:buNone/>
            </a:pPr>
            <a:r>
              <a:rPr lang="de-DE" dirty="0" smtClean="0"/>
              <a:t>Prototypische Vererbung</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a:t>-- David </a:t>
            </a:r>
            <a:r>
              <a:rPr lang="de-DE" dirty="0" smtClean="0"/>
              <a:t>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pPr>
              <a:buFont typeface="Arial"/>
              <a:buChar char="•"/>
            </a:pPr>
            <a:r>
              <a:rPr lang="de-DE" dirty="0" smtClean="0"/>
              <a:t>lassen sich direkt verwenden</a:t>
            </a:r>
          </a:p>
          <a:p>
            <a:pPr>
              <a:buFont typeface="Arial"/>
              <a:buChar char="•"/>
            </a:pPr>
            <a:r>
              <a:rPr lang="de-DE" dirty="0" smtClean="0"/>
              <a:t>sind unveränderlich</a:t>
            </a:r>
          </a:p>
          <a:p>
            <a:pPr>
              <a:buFont typeface="Arial"/>
              <a:buChar char="•"/>
            </a:pPr>
            <a:r>
              <a:rPr lang="de-DE" dirty="0" smtClean="0"/>
              <a:t>haben Methoden</a:t>
            </a:r>
          </a:p>
          <a:p>
            <a:pPr>
              <a:buFont typeface="Arial"/>
              <a:buChar char="•"/>
            </a:pPr>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 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p>
          <a:p>
            <a:pPr marL="0" indent="0">
              <a:buNone/>
            </a:pPr>
            <a:r>
              <a:rPr lang="de-DE" dirty="0" smtClean="0"/>
              <a:t>Wartbarer Code</a:t>
            </a:r>
          </a:p>
          <a:p>
            <a:pPr marL="0" indent="0">
              <a:buNone/>
            </a:pPr>
            <a:r>
              <a:rPr lang="de-DE" dirty="0" smtClean="0"/>
              <a:t>Prototypische Vererbung</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a:t>
            </a:r>
            <a:r>
              <a:rPr lang="de-DE" dirty="0" err="1" smtClean="0"/>
              <a:t>falsy</a:t>
            </a:r>
            <a:endParaRPr lang="de-DE" dirty="0" smtClean="0"/>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a:t>
            </a:r>
            <a:r>
              <a:rPr lang="de-DE" dirty="0" err="1"/>
              <a:t>Number</a:t>
            </a:r>
            <a:r>
              <a:rPr lang="de-DE" dirty="0"/>
              <a:t>“</a:t>
            </a:r>
            <a:r>
              <a:rPr lang="de-DE" dirty="0" smtClean="0"/>
              <a:t>)</a:t>
            </a:r>
          </a:p>
          <a:p>
            <a:pPr lvl="0">
              <a:buFont typeface="Arial"/>
              <a:buChar char="•"/>
            </a:pPr>
            <a:endParaRPr lang="de-DE" dirty="0"/>
          </a:p>
          <a:p>
            <a:pPr marL="0" lvl="0" indent="0">
              <a:buNone/>
            </a:pPr>
            <a:r>
              <a:rPr lang="de-DE" dirty="0" smtClean="0"/>
              <a:t>Alle(!) andere Werte evaluieren zu </a:t>
            </a:r>
            <a:r>
              <a:rPr lang="de-DE" dirty="0" err="1" smtClean="0"/>
              <a:t>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err="1"/>
              <a:t>truthy</a:t>
            </a:r>
            <a:r>
              <a:rPr lang="de-DE" dirty="0"/>
              <a:t> </a:t>
            </a:r>
            <a:r>
              <a:rPr lang="de-DE" dirty="0" smtClean="0"/>
              <a:t>und </a:t>
            </a:r>
            <a:r>
              <a:rPr lang="de-DE" dirty="0" err="1" smtClean="0"/>
              <a:t>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Genauigkeit 64 </a:t>
            </a:r>
            <a:r>
              <a:rPr lang="de-DE" dirty="0" err="1"/>
              <a:t>bit</a:t>
            </a:r>
            <a:r>
              <a:rPr lang="de-DE" dirty="0"/>
              <a:t> </a:t>
            </a:r>
            <a:r>
              <a:rPr lang="de-DE" dirty="0" smtClean="0"/>
              <a:t>Fließkomma-Zahl</a:t>
            </a:r>
          </a:p>
          <a:p>
            <a:r>
              <a:rPr lang="de-DE" dirty="0" smtClean="0"/>
              <a:t>Prüfen, ob ein Wert eine Zahl ist, </a:t>
            </a:r>
            <a:r>
              <a:rPr lang="de-DE" dirty="0"/>
              <a:t>über  </a:t>
            </a:r>
            <a:r>
              <a:rPr lang="de-DE" dirty="0" smtClean="0"/>
              <a:t>NaN</a:t>
            </a:r>
          </a:p>
          <a:p>
            <a:r>
              <a:rPr lang="de-DE" dirty="0"/>
              <a:t>Besonderer Wert: </a:t>
            </a:r>
            <a:r>
              <a:rPr lang="de-DE" dirty="0" err="1" smtClean="0"/>
              <a:t>Infinity</a:t>
            </a:r>
            <a:endParaRPr lang="de-DE" dirty="0" smtClean="0"/>
          </a:p>
          <a:p>
            <a:r>
              <a:rPr lang="de-DE" dirty="0" smtClean="0"/>
              <a:t>Zahlen lassen sich </a:t>
            </a:r>
            <a:r>
              <a:rPr lang="de-DE" dirty="0" err="1" smtClean="0"/>
              <a:t>formattieren</a:t>
            </a:r>
            <a:endParaRPr lang="de-DE" dirty="0" smtClean="0"/>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err="1" smtClean="0"/>
              <a:t>Number</a:t>
            </a:r>
            <a:endParaRPr lang="de-DE" dirty="0"/>
          </a:p>
        </p:txBody>
      </p:sp>
    </p:spTree>
    <p:extLst>
      <p:ext uri="{BB962C8B-B14F-4D97-AF65-F5344CB8AC3E}">
        <p14:creationId xmlns:p14="http://schemas.microsoft.com/office/powerpoint/2010/main" val="298894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print(x);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print(x);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print(i);</a:t>
            </a:r>
          </a:p>
          <a:p>
            <a:r>
              <a:rPr lang="da-DK" dirty="0">
                <a:solidFill>
                  <a:srgbClr val="FFFFFF"/>
                </a:solidFill>
                <a:highlight>
                  <a:srgbClr val="272822"/>
                </a:highlight>
              </a:rPr>
              <a:t>	print(j);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a:t>finally</a:t>
            </a:r>
            <a:r>
              <a:rPr lang="de-DE" dirty="0"/>
              <a:t> {</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 ;-)</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dirty="0" err="1" smtClean="0"/>
              <a:t>We</a:t>
            </a:r>
            <a:r>
              <a:rPr lang="de-DE" dirty="0" smtClean="0"/>
              <a:t> will </a:t>
            </a:r>
            <a:r>
              <a:rPr lang="de-DE" dirty="0" err="1" smtClean="0"/>
              <a:t>skip</a:t>
            </a:r>
            <a:r>
              <a:rPr lang="de-DE" dirty="0" smtClean="0"/>
              <a:t> </a:t>
            </a:r>
            <a:r>
              <a:rPr lang="de-DE" dirty="0" err="1" smtClean="0"/>
              <a:t>Sass</a:t>
            </a:r>
            <a:r>
              <a:rPr lang="de-DE" dirty="0" smtClean="0"/>
              <a:t> / </a:t>
            </a:r>
            <a:r>
              <a:rPr lang="de-DE" dirty="0" err="1" smtClean="0"/>
              <a:t>Compass</a:t>
            </a:r>
            <a:r>
              <a:rPr lang="de-DE" dirty="0" smtClean="0"/>
              <a:t> in </a:t>
            </a:r>
            <a:r>
              <a:rPr lang="de-DE" dirty="0" err="1" smtClean="0"/>
              <a:t>this</a:t>
            </a:r>
            <a:r>
              <a:rPr lang="de-DE" dirty="0" smtClean="0"/>
              <a:t> </a:t>
            </a:r>
            <a:r>
              <a:rPr lang="de-DE" dirty="0"/>
              <a:t/>
            </a:r>
            <a:br>
              <a:rPr lang="de-DE" dirty="0"/>
            </a:br>
            <a:r>
              <a:rPr lang="de-DE" dirty="0" err="1" smtClean="0"/>
              <a:t>workshop</a:t>
            </a:r>
            <a:r>
              <a:rPr lang="de-DE" dirty="0" smtClean="0"/>
              <a:t>!</a:t>
            </a:r>
            <a:endParaRPr lang="de-DE"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44818"/>
          <a:stretch/>
        </p:blipFill>
        <p:spPr>
          <a:xfrm>
            <a:off x="-80020" y="4941168"/>
            <a:ext cx="5372100" cy="1233413"/>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a:solidFill>
                  <a:srgbClr val="FFFFFF"/>
                </a:solidFill>
              </a:rPr>
              <a:t>/</a:t>
            </a: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r>
              <a:rPr lang="de-DE" dirty="0" smtClean="0">
                <a:solidFill>
                  <a:srgbClr val="FFFFFF"/>
                </a:solidFill>
              </a:rPr>
              <a:t># Öffne </a:t>
            </a:r>
            <a:r>
              <a:rPr lang="de-DE" dirty="0">
                <a:solidFill>
                  <a:srgbClr val="FFFFFF"/>
                </a:solidFill>
              </a:rPr>
              <a:t>die erzeugte Anwendung in </a:t>
            </a:r>
            <a:r>
              <a:rPr lang="de-DE" dirty="0" err="1">
                <a:solidFill>
                  <a:srgbClr val="FFFFFF"/>
                </a:solidFill>
              </a:rPr>
              <a:t>WebStorm</a:t>
            </a:r>
            <a:r>
              <a:rPr lang="de-DE" dirty="0">
                <a:solidFill>
                  <a:srgbClr val="FFFFFF"/>
                </a:solidFill>
              </a:rPr>
              <a:t>.</a:t>
            </a: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a:t>
            </a:r>
            <a:r>
              <a:rPr lang="de-DE" dirty="0" err="1" smtClean="0">
                <a:solidFill>
                  <a:schemeClr val="bg1"/>
                </a:solidFill>
              </a:rPr>
              <a:t>Coding</a:t>
            </a:r>
            <a:r>
              <a:rPr lang="de-DE" dirty="0" smtClean="0">
                <a:solidFill>
                  <a:schemeClr val="bg1"/>
                </a:solidFill>
              </a:rPr>
              <a:t> </a:t>
            </a:r>
            <a:r>
              <a:rPr lang="de-DE" dirty="0" err="1" smtClean="0">
                <a:solidFill>
                  <a:schemeClr val="bg1"/>
                </a:solidFill>
              </a:rPr>
              <a:t>Conventions</a:t>
            </a:r>
            <a:r>
              <a:rPr lang="de-DE" dirty="0" smtClean="0">
                <a:solidFill>
                  <a:schemeClr val="bg1"/>
                </a:solidFill>
              </a:rPr>
              <a:t> und QS</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22749324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r>
              <a:rPr lang="de-DE" sz="2000" b="0" dirty="0" smtClean="0"/>
              <a:t>-- http:/</a:t>
            </a:r>
            <a:r>
              <a:rPr lang="de-DE" sz="2000" b="0" dirty="0" err="1" smtClean="0"/>
              <a:t>code.google.com</a:t>
            </a:r>
            <a:r>
              <a:rPr lang="de-DE" sz="2000" b="0" dirty="0" smtClean="0"/>
              <a:t>/p/jslint4java/</a:t>
            </a:r>
            <a:endParaRPr lang="de-DE" sz="2000" b="0" dirty="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versuche 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 ;-)</a:t>
            </a:r>
          </a:p>
          <a:p>
            <a:endParaRPr lang="de-DE" dirty="0"/>
          </a:p>
        </p:txBody>
      </p:sp>
    </p:spTree>
    <p:extLst>
      <p:ext uri="{BB962C8B-B14F-4D97-AF65-F5344CB8AC3E}">
        <p14:creationId xmlns:p14="http://schemas.microsoft.com/office/powerpoint/2010/main" val="3405190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a:solidFill>
                  <a:srgbClr val="FFFFFF"/>
                </a:solidFill>
                <a:latin typeface="Consolas"/>
                <a:cs typeface="Consolas"/>
              </a:rPr>
              <a:t> </a:t>
            </a: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rPr>
              <a:t>karma</a:t>
            </a:r>
            <a:r>
              <a:rPr lang="de-DE" dirty="0" smtClean="0">
                <a:solidFill>
                  <a:srgbClr val="FFFFFF"/>
                </a:solidFill>
              </a:rPr>
              <a:t>, </a:t>
            </a:r>
            <a:r>
              <a:rPr lang="de-DE" dirty="0" err="1">
                <a:solidFill>
                  <a:srgbClr val="FFFFFF"/>
                </a:solidFill>
              </a:rPr>
              <a:t>karma</a:t>
            </a:r>
            <a:r>
              <a:rPr lang="de-DE" dirty="0">
                <a:solidFill>
                  <a:srgbClr val="FFFFFF"/>
                </a:solidFill>
              </a:rPr>
              <a:t>-</a:t>
            </a:r>
            <a:r>
              <a:rPr lang="de-DE" dirty="0" smtClean="0">
                <a:solidFill>
                  <a:srgbClr val="FFFFFF"/>
                </a:solidFill>
              </a:rPr>
              <a:t>mocha, </a:t>
            </a:r>
            <a:r>
              <a:rPr lang="de-DE" dirty="0" err="1">
                <a:solidFill>
                  <a:srgbClr val="FFFFFF"/>
                </a:solidFill>
              </a:rPr>
              <a:t>karma-</a:t>
            </a:r>
            <a:r>
              <a:rPr lang="de-DE" dirty="0" err="1" smtClean="0">
                <a:solidFill>
                  <a:srgbClr val="FFFFFF"/>
                </a:solidFill>
              </a:rPr>
              <a:t>chai</a:t>
            </a:r>
            <a:r>
              <a:rPr lang="de-DE" dirty="0" smtClean="0">
                <a:solidFill>
                  <a:srgbClr val="FFFFFF"/>
                </a:solidFill>
              </a:rPr>
              <a:t>, </a:t>
            </a:r>
            <a:r>
              <a:rPr lang="de-DE" dirty="0" err="1" smtClean="0">
                <a:solidFill>
                  <a:srgbClr val="FFFFFF"/>
                </a:solidFill>
              </a:rPr>
              <a:t>phantomjs</a:t>
            </a:r>
            <a:r>
              <a:rPr lang="de-DE" dirty="0" smtClean="0">
                <a:solidFill>
                  <a:srgbClr val="FFFFFF"/>
                </a:solidFill>
              </a:rPr>
              <a:t>, </a:t>
            </a:r>
            <a:r>
              <a:rPr lang="de-DE" dirty="0" err="1">
                <a:solidFill>
                  <a:srgbClr val="FFFFFF"/>
                </a:solidFill>
              </a:rPr>
              <a:t>karma-phantomjs-</a:t>
            </a:r>
            <a:r>
              <a:rPr lang="de-DE" dirty="0" err="1" smtClean="0">
                <a:solidFill>
                  <a:srgbClr val="FFFFFF"/>
                </a:solidFill>
              </a:rPr>
              <a:t>launcher</a:t>
            </a:r>
            <a:r>
              <a:rPr lang="de-DE" dirty="0" smtClean="0">
                <a:solidFill>
                  <a:srgbClr val="FFFFFF"/>
                </a:solidFill>
              </a:rPr>
              <a:t> über </a:t>
            </a:r>
            <a:r>
              <a:rPr lang="de-DE" dirty="0" err="1" smtClean="0">
                <a:solidFill>
                  <a:srgbClr val="FFFFFF"/>
                </a:solidFill>
              </a:rPr>
              <a:t>npm</a:t>
            </a: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endParaRPr lang="de-DE" dirty="0" smtClean="0">
              <a:solidFill>
                <a:srgbClr val="FFFFFF"/>
              </a:solidFill>
            </a:endParaRP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endParaRPr lang="de-DE" dirty="0" smtClean="0">
              <a:solidFill>
                <a:srgbClr val="FFFFFF"/>
              </a:solidFill>
            </a:endParaRP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smtClean="0">
                <a:solidFill>
                  <a:srgbClr val="FFFFFF"/>
                </a:solidFill>
                <a:latin typeface="Calibri"/>
                <a:cs typeface="Calibri"/>
              </a:rPr>
              <a:t>, </a:t>
            </a:r>
            <a:r>
              <a:rPr lang="tr-TR" dirty="0" err="1" smtClean="0">
                <a:solidFill>
                  <a:srgbClr val="FFFFFF"/>
                </a:solidFill>
                <a:latin typeface="Calibri"/>
                <a:cs typeface="Calibri"/>
              </a:rPr>
              <a:t>experimentiere</a:t>
            </a:r>
            <a:r>
              <a:rPr lang="tr-TR" dirty="0" smtClean="0">
                <a:solidFill>
                  <a:srgbClr val="FFFFFF"/>
                </a:solidFill>
                <a:latin typeface="Calibri"/>
                <a:cs typeface="Calibri"/>
              </a:rPr>
              <a:t> mit den </a:t>
            </a:r>
            <a:r>
              <a:rPr lang="tr-TR" dirty="0" err="1" smtClean="0">
                <a:solidFill>
                  <a:srgbClr val="FFFFFF"/>
                </a:solidFill>
                <a:latin typeface="Calibri"/>
                <a:cs typeface="Calibri"/>
              </a:rPr>
              <a:t>Features</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a:solidFill>
                  <a:srgbClr val="FFFFFF"/>
                </a:solidFill>
              </a:rPr>
              <a:t>„</a:t>
            </a:r>
            <a:r>
              <a:rPr lang="de-DE" dirty="0" err="1">
                <a:solidFill>
                  <a:srgbClr val="FFFFFF"/>
                </a:solidFill>
              </a:rPr>
              <a:t>grunt-</a:t>
            </a:r>
            <a:r>
              <a:rPr lang="de-DE" dirty="0" err="1" smtClean="0">
                <a:solidFill>
                  <a:srgbClr val="FFFFFF"/>
                </a:solidFill>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Prototypen und Objekte</a:t>
            </a:r>
            <a:endParaRPr lang="de-DE" dirty="0">
              <a:solidFill>
                <a:schemeClr val="bg1"/>
              </a:solidFill>
            </a:endParaRP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lassen sich nicht anhand der Parameter überladen.</a:t>
            </a:r>
          </a:p>
          <a:p>
            <a:pPr marL="0" indent="0">
              <a:buNone/>
            </a:pPr>
            <a:r>
              <a:rPr lang="de-DE" dirty="0" smtClean="0"/>
              <a:t>Nicht übergebene Parameter sind „undefined“.</a:t>
            </a:r>
          </a:p>
          <a:p>
            <a:pPr marL="0" indent="0">
              <a:buNone/>
            </a:pPr>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a:t>
            </a:r>
            <a:r>
              <a:rPr lang="de-DE" dirty="0" err="1" smtClean="0">
                <a:solidFill>
                  <a:schemeClr val="bg2"/>
                </a:solidFill>
              </a:rPr>
              <a:t>Konstrukte</a:t>
            </a:r>
            <a:r>
              <a:rPr lang="de-DE" dirty="0" smtClean="0">
                <a:solidFill>
                  <a:schemeClr val="bg2"/>
                </a:solidFill>
              </a:rPr>
              <a:t>:</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en-GB" dirty="0"/>
              <a:t>// http://</a:t>
            </a:r>
            <a:r>
              <a:rPr lang="en-GB" dirty="0" err="1"/>
              <a:t>jsfiddle.net</a:t>
            </a:r>
            <a:r>
              <a:rPr lang="en-GB" dirty="0"/>
              <a:t>/</a:t>
            </a:r>
            <a:r>
              <a:rPr lang="en-GB" dirty="0" err="1"/>
              <a:t>oochs</a:t>
            </a:r>
            <a:r>
              <a:rPr lang="en-GB" dirty="0"/>
              <a:t>/</a:t>
            </a:r>
            <a:r>
              <a:rPr lang="en-GB" dirty="0" err="1"/>
              <a:t>dMpUv</a:t>
            </a:r>
            <a:r>
              <a:rPr lang="en-GB" dirty="0"/>
              <a:t>/</a:t>
            </a:r>
          </a:p>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 immediate function</a:t>
            </a:r>
          </a:p>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smtClean="0"/>
              <a:t>// immediate function with parameters</a:t>
            </a:r>
          </a:p>
          <a:p>
            <a:r>
              <a:rPr lang="en-US" dirty="0" smtClean="0"/>
              <a:t>(</a:t>
            </a:r>
            <a:r>
              <a:rPr lang="en-US" dirty="0"/>
              <a:t>function(x, y) {</a:t>
            </a:r>
          </a:p>
          <a:p>
            <a:r>
              <a:rPr lang="en-US" dirty="0"/>
              <a:t>	return x + y; </a:t>
            </a:r>
          </a:p>
          <a:p>
            <a:r>
              <a:rPr lang="en-US" dirty="0"/>
              <a:t>})(1, 2</a:t>
            </a:r>
            <a:r>
              <a:rPr lang="en-US" dirty="0" smtClean="0"/>
              <a:t>); // 3 </a:t>
            </a:r>
            <a:endParaRPr lang="en-US" dirty="0"/>
          </a:p>
          <a:p>
            <a:endParaRPr lang="de-DE" dirty="0"/>
          </a:p>
        </p:txBody>
      </p:sp>
      <p:sp>
        <p:nvSpPr>
          <p:cNvPr id="4" name="Titel 3"/>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sind gleichwertig zu Objekten.</a:t>
            </a:r>
            <a:endParaRPr lang="de-DE" dirty="0"/>
          </a:p>
          <a:p>
            <a:pPr marL="0" indent="0">
              <a:buNone/>
            </a:pPr>
            <a:r>
              <a:rPr lang="de-DE" dirty="0" smtClean="0"/>
              <a:t>Funktionen können als Parameter on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einen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Globaler </a:t>
            </a:r>
            <a:r>
              <a:rPr lang="de-DE" dirty="0" smtClean="0"/>
              <a:t>Namensraum </a:t>
            </a:r>
            <a:r>
              <a:rPr lang="de-DE" dirty="0"/>
              <a:t>bei </a:t>
            </a:r>
            <a:r>
              <a:rPr lang="de-DE" dirty="0" smtClean="0"/>
              <a:t>Funktionsaufruf</a:t>
            </a:r>
          </a:p>
          <a:p>
            <a:r>
              <a:rPr lang="de-DE" dirty="0"/>
              <a:t>Definierbarer </a:t>
            </a:r>
            <a:r>
              <a:rPr lang="de-DE" dirty="0" smtClean="0"/>
              <a:t>Namensraum </a:t>
            </a:r>
            <a:r>
              <a:rPr lang="de-DE" dirty="0"/>
              <a:t>durch </a:t>
            </a:r>
            <a:r>
              <a:rPr lang="de-DE" dirty="0" err="1"/>
              <a:t>call</a:t>
            </a:r>
            <a:r>
              <a:rPr lang="de-DE" dirty="0"/>
              <a:t> und </a:t>
            </a:r>
            <a:r>
              <a:rPr lang="de-DE" dirty="0" err="1"/>
              <a:t>apply</a:t>
            </a:r>
            <a:endParaRPr lang="de-DE" dirty="0"/>
          </a:p>
          <a:p>
            <a:r>
              <a:rPr lang="de-DE" dirty="0" smtClean="0"/>
              <a:t>Objekt</a:t>
            </a:r>
            <a:r>
              <a:rPr lang="de-DE" dirty="0"/>
              <a:t>-Namensraum bei </a:t>
            </a:r>
            <a:r>
              <a:rPr lang="de-DE" dirty="0" smtClean="0"/>
              <a:t>Methodenaufruf</a:t>
            </a:r>
          </a:p>
          <a:p>
            <a:r>
              <a:rPr lang="de-DE" dirty="0" smtClean="0"/>
              <a:t>Globaler Namensraum bei Funktionsaufruf auch von Funktionen in einem Objekt</a:t>
            </a:r>
          </a:p>
          <a:p>
            <a:endParaRPr lang="de-DE" dirty="0" smtClean="0"/>
          </a:p>
        </p:txBody>
      </p:sp>
      <p:sp>
        <p:nvSpPr>
          <p:cNvPr id="3" name="Titel 2"/>
          <p:cNvSpPr>
            <a:spLocks noGrp="1"/>
          </p:cNvSpPr>
          <p:nvPr>
            <p:ph type="title"/>
          </p:nvPr>
        </p:nvSpPr>
        <p:spPr/>
        <p:txBody>
          <a:bodyPr/>
          <a:lstStyle/>
          <a:p>
            <a:r>
              <a:rPr lang="de-DE" dirty="0" err="1" smtClean="0"/>
              <a:t>this</a:t>
            </a:r>
            <a:endParaRPr lang="de-DE" dirty="0"/>
          </a:p>
        </p:txBody>
      </p:sp>
    </p:spTree>
    <p:extLst>
      <p:ext uri="{BB962C8B-B14F-4D97-AF65-F5344CB8AC3E}">
        <p14:creationId xmlns:p14="http://schemas.microsoft.com/office/powerpoint/2010/main" val="864016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23;</a:t>
            </a:r>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25</a:t>
            </a:r>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42}, [1, 1])); // </a:t>
            </a:r>
            <a:r>
              <a:rPr lang="en-US" dirty="0" smtClean="0"/>
              <a:t>44</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3805802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err="1" smtClean="0"/>
              <a:t>obj</a:t>
            </a:r>
            <a:r>
              <a:rPr lang="de-DE" dirty="0" smtClean="0"/>
              <a:t> = {};</a:t>
            </a:r>
          </a:p>
          <a:p>
            <a:r>
              <a:rPr lang="de-DE" dirty="0" err="1" smtClean="0"/>
              <a:t>obj.prop</a:t>
            </a:r>
            <a:r>
              <a:rPr lang="de-DE" dirty="0" smtClean="0"/>
              <a:t> = 42;</a:t>
            </a:r>
          </a:p>
          <a:p>
            <a:r>
              <a:rPr lang="de-DE" dirty="0" err="1" smtClean="0"/>
              <a:t>obj.frob</a:t>
            </a:r>
            <a:r>
              <a:rPr lang="de-DE" dirty="0" smtClean="0"/>
              <a:t> = </a:t>
            </a:r>
            <a:r>
              <a:rPr lang="de-DE" dirty="0" err="1" smtClean="0"/>
              <a:t>function</a:t>
            </a:r>
            <a:r>
              <a:rPr lang="de-DE" dirty="0" smtClean="0"/>
              <a:t>(</a:t>
            </a:r>
            <a:r>
              <a:rPr lang="de-DE" dirty="0" err="1" smtClean="0"/>
              <a:t>n</a:t>
            </a:r>
            <a:r>
              <a:rPr lang="de-DE" dirty="0" smtClean="0"/>
              <a:t>) {</a:t>
            </a:r>
          </a:p>
          <a:p>
            <a:r>
              <a:rPr lang="de-DE" dirty="0" smtClean="0"/>
              <a:t>	</a:t>
            </a:r>
            <a:r>
              <a:rPr lang="de-DE" dirty="0" err="1" smtClean="0"/>
              <a:t>this.prop</a:t>
            </a:r>
            <a:r>
              <a:rPr lang="de-DE" dirty="0" smtClean="0"/>
              <a:t> += </a:t>
            </a:r>
            <a:r>
              <a:rPr lang="de-DE" dirty="0" err="1" smtClean="0"/>
              <a:t>n</a:t>
            </a:r>
            <a:r>
              <a:rPr lang="de-DE" dirty="0" smtClean="0"/>
              <a:t>;</a:t>
            </a:r>
          </a:p>
          <a:p>
            <a:r>
              <a:rPr lang="de-DE" dirty="0" smtClean="0"/>
              <a:t>}</a:t>
            </a:r>
          </a:p>
          <a:p>
            <a:r>
              <a:rPr lang="de-DE" dirty="0" err="1" smtClean="0"/>
              <a:t>obj.frob</a:t>
            </a:r>
            <a:r>
              <a:rPr lang="de-DE" dirty="0" smtClean="0"/>
              <a:t>(6); // 48</a:t>
            </a:r>
          </a:p>
          <a:p>
            <a:r>
              <a:rPr lang="de-DE" dirty="0" smtClean="0"/>
              <a:t> </a:t>
            </a:r>
          </a:p>
          <a:p>
            <a:r>
              <a:rPr lang="de-DE" dirty="0" smtClean="0"/>
              <a:t>grob </a:t>
            </a:r>
            <a:r>
              <a:rPr lang="de-DE" dirty="0"/>
              <a:t>= </a:t>
            </a:r>
            <a:r>
              <a:rPr lang="de-DE" dirty="0" err="1"/>
              <a:t>obj.frob</a:t>
            </a:r>
            <a:r>
              <a:rPr lang="de-DE" dirty="0" smtClean="0"/>
              <a:t>; //</a:t>
            </a:r>
            <a:r>
              <a:rPr lang="de-DE" dirty="0" err="1" smtClean="0"/>
              <a:t>assign</a:t>
            </a:r>
            <a:r>
              <a:rPr lang="de-DE" dirty="0" smtClean="0"/>
              <a:t> </a:t>
            </a:r>
            <a:r>
              <a:rPr lang="de-DE" dirty="0"/>
              <a:t>a global </a:t>
            </a:r>
            <a:r>
              <a:rPr lang="de-DE" dirty="0" err="1"/>
              <a:t>method</a:t>
            </a:r>
            <a:r>
              <a:rPr lang="de-DE" dirty="0"/>
              <a:t>, </a:t>
            </a:r>
            <a:r>
              <a:rPr lang="de-DE" dirty="0" smtClean="0"/>
              <a:t>grob </a:t>
            </a:r>
          </a:p>
          <a:p>
            <a:r>
              <a:rPr lang="de-DE" dirty="0" smtClean="0"/>
              <a:t>grob</a:t>
            </a:r>
            <a:r>
              <a:rPr lang="de-DE" dirty="0"/>
              <a:t>(6)</a:t>
            </a:r>
            <a:r>
              <a:rPr lang="de-DE" dirty="0" smtClean="0"/>
              <a:t>; // undefined </a:t>
            </a:r>
            <a:r>
              <a:rPr lang="de-DE" dirty="0"/>
              <a:t>+ 6 == NaN </a:t>
            </a:r>
            <a:endParaRPr lang="de-DE" dirty="0" smtClean="0"/>
          </a:p>
          <a:p>
            <a:r>
              <a:rPr lang="de-DE" dirty="0" err="1" smtClean="0"/>
              <a:t>prop</a:t>
            </a:r>
            <a:r>
              <a:rPr lang="de-DE" dirty="0" smtClean="0"/>
              <a:t> </a:t>
            </a:r>
            <a:r>
              <a:rPr lang="de-DE" dirty="0"/>
              <a:t>= “</a:t>
            </a:r>
            <a:r>
              <a:rPr lang="de-DE" dirty="0" err="1"/>
              <a:t>hello</a:t>
            </a:r>
            <a:r>
              <a:rPr lang="de-DE" dirty="0"/>
              <a:t>”</a:t>
            </a:r>
            <a:r>
              <a:rPr lang="de-DE" dirty="0" smtClean="0"/>
              <a:t>; // global </a:t>
            </a:r>
            <a:r>
              <a:rPr lang="de-DE" dirty="0" err="1" smtClean="0"/>
              <a:t>prop</a:t>
            </a:r>
            <a:endParaRPr lang="de-DE" dirty="0" smtClean="0"/>
          </a:p>
          <a:p>
            <a:r>
              <a:rPr lang="de-DE" dirty="0" smtClean="0"/>
              <a:t>grob</a:t>
            </a:r>
            <a:r>
              <a:rPr lang="de-DE" dirty="0"/>
              <a:t>(6)</a:t>
            </a:r>
            <a:r>
              <a:rPr lang="de-DE" dirty="0" smtClean="0"/>
              <a:t>; //</a:t>
            </a:r>
            <a:r>
              <a:rPr lang="de-DE" dirty="0" err="1" smtClean="0"/>
              <a:t>prop</a:t>
            </a:r>
            <a:r>
              <a:rPr lang="de-DE" dirty="0" smtClean="0"/>
              <a:t> </a:t>
            </a:r>
            <a:r>
              <a:rPr lang="de-DE" dirty="0"/>
              <a:t>== “hello6”</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6723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Code + </a:t>
            </a:r>
            <a:r>
              <a:rPr lang="de-DE" dirty="0" err="1" smtClean="0"/>
              <a:t>Scope</a:t>
            </a:r>
            <a:r>
              <a:rPr lang="de-DE" dirty="0" smtClean="0"/>
              <a:t> = </a:t>
            </a:r>
            <a:r>
              <a:rPr lang="de-DE" dirty="0" err="1" smtClean="0"/>
              <a:t>Closure</a:t>
            </a:r>
            <a:endParaRPr lang="de-DE" dirty="0" smtClean="0"/>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t>this</a:t>
            </a:r>
            <a:r>
              <a:rPr lang="de-DE" dirty="0"/>
              <a:t> und der Bonusparameter </a:t>
            </a:r>
            <a:r>
              <a:rPr lang="de-DE" dirty="0" err="1"/>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5450265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outherFunction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outherFunction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354445378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Scope</a:t>
            </a:r>
            <a:r>
              <a:rPr lang="de-DE" dirty="0" smtClean="0"/>
              <a:t> Chain</a:t>
            </a:r>
            <a:endParaRPr lang="de-DE" dirty="0"/>
          </a:p>
        </p:txBody>
      </p:sp>
      <p:pic>
        <p:nvPicPr>
          <p:cNvPr id="6" name="Bild 5" descr="4-1-scope_ch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82663"/>
            <a:ext cx="7046506" cy="5620138"/>
          </a:xfrm>
          <a:prstGeom prst="rect">
            <a:avLst/>
          </a:prstGeom>
        </p:spPr>
      </p:pic>
    </p:spTree>
    <p:extLst>
      <p:ext uri="{BB962C8B-B14F-4D97-AF65-F5344CB8AC3E}">
        <p14:creationId xmlns:p14="http://schemas.microsoft.com/office/powerpoint/2010/main" val="419232707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Das Module Pattern wird verwendet, um private Variablen zu ersetzen.</a:t>
            </a:r>
            <a:endParaRPr lang="de-DE" dirty="0"/>
          </a:p>
          <a:p>
            <a:pPr marL="0" indent="0">
              <a:buNone/>
            </a:pPr>
            <a:r>
              <a:rPr lang="de-DE" dirty="0" smtClean="0"/>
              <a:t>Private Variablen werden verwendet, um einen Zustand (</a:t>
            </a:r>
            <a:r>
              <a:rPr lang="de-DE" dirty="0" err="1" smtClean="0"/>
              <a:t>state</a:t>
            </a:r>
            <a:r>
              <a:rPr lang="de-DE" dirty="0" smtClean="0"/>
              <a:t>) zu speichern in diesen zu schützen (</a:t>
            </a:r>
            <a:r>
              <a:rPr lang="de-DE" dirty="0" err="1" smtClean="0"/>
              <a:t>privacy</a:t>
            </a:r>
            <a:r>
              <a:rPr lang="de-DE" dirty="0" smtClean="0"/>
              <a:t>).</a:t>
            </a:r>
            <a:endParaRPr lang="de-DE" dirty="0"/>
          </a:p>
        </p:txBody>
      </p:sp>
      <p:sp>
        <p:nvSpPr>
          <p:cNvPr id="3" name="Titel 2"/>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44919690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err="1"/>
              <a:t>var</a:t>
            </a:r>
            <a:r>
              <a:rPr lang="de-DE" dirty="0"/>
              <a:t> </a:t>
            </a:r>
            <a:r>
              <a:rPr lang="de-DE" dirty="0" err="1"/>
              <a:t>incrementor</a:t>
            </a:r>
            <a:r>
              <a:rPr lang="de-DE" dirty="0"/>
              <a:t> = </a:t>
            </a:r>
            <a:r>
              <a:rPr lang="de-DE" dirty="0" err="1"/>
              <a:t>function</a:t>
            </a:r>
            <a:r>
              <a:rPr lang="de-DE" dirty="0"/>
              <a:t> () {</a:t>
            </a:r>
          </a:p>
          <a:p>
            <a:r>
              <a:rPr lang="de-DE" dirty="0"/>
              <a:t>    </a:t>
            </a:r>
            <a:r>
              <a:rPr lang="de-DE" dirty="0" err="1"/>
              <a:t>var</a:t>
            </a:r>
            <a:r>
              <a:rPr lang="de-DE" dirty="0"/>
              <a:t> variable = 0;</a:t>
            </a:r>
          </a:p>
          <a:p>
            <a:r>
              <a:rPr lang="de-DE" dirty="0"/>
              <a:t>    </a:t>
            </a:r>
            <a:r>
              <a:rPr lang="de-DE" dirty="0" err="1"/>
              <a:t>return</a:t>
            </a:r>
            <a:r>
              <a:rPr lang="de-DE" dirty="0"/>
              <a:t> {</a:t>
            </a:r>
          </a:p>
          <a:p>
            <a:r>
              <a:rPr lang="de-DE" dirty="0"/>
              <a:t>        </a:t>
            </a:r>
            <a:r>
              <a:rPr lang="de-DE" dirty="0" err="1"/>
              <a:t>inc</a:t>
            </a:r>
            <a:r>
              <a:rPr lang="de-DE" dirty="0"/>
              <a:t> : </a:t>
            </a:r>
            <a:r>
              <a:rPr lang="de-DE" dirty="0" err="1"/>
              <a:t>function</a:t>
            </a:r>
            <a:r>
              <a:rPr lang="de-DE" dirty="0"/>
              <a:t>() {</a:t>
            </a:r>
          </a:p>
          <a:p>
            <a:r>
              <a:rPr lang="de-DE" dirty="0"/>
              <a:t>            </a:t>
            </a:r>
            <a:r>
              <a:rPr lang="de-DE" dirty="0" err="1"/>
              <a:t>return</a:t>
            </a:r>
            <a:r>
              <a:rPr lang="de-DE" dirty="0"/>
              <a:t> variable ++;</a:t>
            </a:r>
          </a:p>
          <a:p>
            <a:r>
              <a:rPr lang="de-DE" dirty="0"/>
              <a:t>        }</a:t>
            </a:r>
          </a:p>
          <a:p>
            <a:r>
              <a:rPr lang="de-DE" dirty="0"/>
              <a:t>    };</a:t>
            </a:r>
          </a:p>
          <a:p>
            <a:r>
              <a:rPr lang="de-DE" dirty="0"/>
              <a:t>}();</a:t>
            </a:r>
          </a:p>
          <a:p>
            <a:endParaRPr lang="de-DE" dirty="0"/>
          </a:p>
          <a:p>
            <a:r>
              <a:rPr lang="de-DE" dirty="0" err="1"/>
              <a:t>console.log</a:t>
            </a:r>
            <a:r>
              <a:rPr lang="de-DE" dirty="0"/>
              <a:t>(</a:t>
            </a:r>
            <a:r>
              <a:rPr lang="de-DE" dirty="0" err="1"/>
              <a:t>incrementor.inc</a:t>
            </a:r>
            <a:r>
              <a:rPr lang="de-DE" dirty="0"/>
              <a:t>()); // 0</a:t>
            </a:r>
          </a:p>
          <a:p>
            <a:r>
              <a:rPr lang="de-DE" dirty="0" err="1"/>
              <a:t>console.log</a:t>
            </a:r>
            <a:r>
              <a:rPr lang="de-DE" dirty="0"/>
              <a:t>(</a:t>
            </a:r>
            <a:r>
              <a:rPr lang="de-DE" dirty="0" err="1"/>
              <a:t>incrementor.inc</a:t>
            </a:r>
            <a:r>
              <a:rPr lang="de-DE" dirty="0"/>
              <a:t>()); // 1</a:t>
            </a:r>
          </a:p>
          <a:p>
            <a:r>
              <a:rPr lang="de-DE" dirty="0" err="1"/>
              <a:t>console.log</a:t>
            </a:r>
            <a:r>
              <a:rPr lang="de-DE" dirty="0"/>
              <a:t>(</a:t>
            </a:r>
            <a:r>
              <a:rPr lang="de-DE" dirty="0" err="1"/>
              <a:t>incrementor.variable</a:t>
            </a:r>
            <a:r>
              <a:rPr lang="de-DE" dirty="0"/>
              <a:t>); // undefined </a:t>
            </a:r>
          </a:p>
        </p:txBody>
      </p:sp>
      <p:sp>
        <p:nvSpPr>
          <p:cNvPr id="4" name="Titel 3"/>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3945134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77500" lnSpcReduction="20000"/>
          </a:bodyPr>
          <a:lstStyle/>
          <a:p>
            <a:r>
              <a:rPr lang="de-DE" dirty="0" err="1"/>
              <a:t>function</a:t>
            </a:r>
            <a:r>
              <a:rPr lang="de-DE" dirty="0"/>
              <a:t> </a:t>
            </a:r>
            <a:r>
              <a:rPr lang="de-DE" dirty="0" err="1"/>
              <a:t>square</a:t>
            </a:r>
            <a:r>
              <a:rPr lang="de-DE" dirty="0"/>
              <a:t>(</a:t>
            </a:r>
            <a:r>
              <a:rPr lang="de-DE" dirty="0" err="1"/>
              <a:t>width</a:t>
            </a:r>
            <a:r>
              <a:rPr lang="de-DE" dirty="0"/>
              <a:t>) {</a:t>
            </a:r>
          </a:p>
          <a:p>
            <a:r>
              <a:rPr lang="de-DE" dirty="0"/>
              <a:t>	</a:t>
            </a:r>
            <a:r>
              <a:rPr lang="de-DE" dirty="0" err="1"/>
              <a:t>var</a:t>
            </a:r>
            <a:r>
              <a:rPr lang="de-DE" dirty="0"/>
              <a:t> </a:t>
            </a:r>
            <a:r>
              <a:rPr lang="de-DE" dirty="0" err="1"/>
              <a:t>squareObject</a:t>
            </a:r>
            <a:r>
              <a:rPr lang="de-DE" dirty="0"/>
              <a:t> = {};</a:t>
            </a:r>
          </a:p>
          <a:p>
            <a:r>
              <a:rPr lang="de-DE" dirty="0"/>
              <a:t>	</a:t>
            </a:r>
            <a:r>
              <a:rPr lang="de-DE" dirty="0" err="1"/>
              <a:t>squareObject.getArea</a:t>
            </a:r>
            <a:r>
              <a:rPr lang="de-DE" dirty="0"/>
              <a:t> = </a:t>
            </a:r>
            <a:r>
              <a:rPr lang="de-DE" dirty="0" err="1"/>
              <a:t>function</a:t>
            </a:r>
            <a:r>
              <a:rPr lang="de-DE" dirty="0"/>
              <a:t>() {</a:t>
            </a:r>
          </a:p>
          <a:p>
            <a:r>
              <a:rPr lang="de-DE" dirty="0"/>
              <a:t>		</a:t>
            </a:r>
            <a:r>
              <a:rPr lang="de-DE" dirty="0" err="1"/>
              <a:t>if</a:t>
            </a:r>
            <a:r>
              <a:rPr lang="de-DE" dirty="0"/>
              <a:t> (</a:t>
            </a:r>
            <a:r>
              <a:rPr lang="de-DE" dirty="0" err="1"/>
              <a:t>width</a:t>
            </a:r>
            <a:r>
              <a:rPr lang="de-DE" dirty="0"/>
              <a:t> &gt; 0) {</a:t>
            </a:r>
          </a:p>
          <a:p>
            <a:r>
              <a:rPr lang="de-DE" dirty="0"/>
              <a:t>			</a:t>
            </a:r>
            <a:r>
              <a:rPr lang="de-DE" dirty="0" err="1"/>
              <a:t>return</a:t>
            </a:r>
            <a:r>
              <a:rPr lang="de-DE" dirty="0"/>
              <a:t> </a:t>
            </a:r>
            <a:r>
              <a:rPr lang="de-DE" dirty="0" err="1"/>
              <a:t>width</a:t>
            </a:r>
            <a:r>
              <a:rPr lang="de-DE" dirty="0"/>
              <a:t> * </a:t>
            </a:r>
            <a:r>
              <a:rPr lang="de-DE" dirty="0" err="1"/>
              <a:t>width</a:t>
            </a:r>
            <a:r>
              <a:rPr lang="de-DE" dirty="0"/>
              <a:t>;</a:t>
            </a:r>
          </a:p>
          <a:p>
            <a:r>
              <a:rPr lang="de-DE" dirty="0"/>
              <a:t>		}</a:t>
            </a:r>
          </a:p>
          <a:p>
            <a:r>
              <a:rPr lang="de-DE" dirty="0"/>
              <a:t>	} </a:t>
            </a:r>
          </a:p>
          <a:p>
            <a:r>
              <a:rPr lang="de-DE" dirty="0"/>
              <a:t>	</a:t>
            </a:r>
            <a:r>
              <a:rPr lang="de-DE" dirty="0" err="1"/>
              <a:t>return</a:t>
            </a:r>
            <a:r>
              <a:rPr lang="de-DE" dirty="0"/>
              <a:t> </a:t>
            </a:r>
            <a:r>
              <a:rPr lang="de-DE" dirty="0" err="1"/>
              <a:t>squareObject</a:t>
            </a:r>
            <a:r>
              <a:rPr lang="de-DE" dirty="0"/>
              <a:t>;</a:t>
            </a:r>
          </a:p>
          <a:p>
            <a:r>
              <a:rPr lang="de-DE" dirty="0"/>
              <a:t>}</a:t>
            </a:r>
          </a:p>
          <a:p>
            <a:endParaRPr lang="de-DE" dirty="0"/>
          </a:p>
          <a:p>
            <a:r>
              <a:rPr lang="de-DE" dirty="0" err="1"/>
              <a:t>var</a:t>
            </a:r>
            <a:r>
              <a:rPr lang="de-DE" dirty="0"/>
              <a:t> </a:t>
            </a:r>
            <a:r>
              <a:rPr lang="de-DE" dirty="0" err="1"/>
              <a:t>mySquare</a:t>
            </a:r>
            <a:r>
              <a:rPr lang="de-DE" dirty="0"/>
              <a:t> = </a:t>
            </a:r>
            <a:r>
              <a:rPr lang="de-DE" dirty="0" err="1"/>
              <a:t>square</a:t>
            </a:r>
            <a:r>
              <a:rPr lang="de-DE" dirty="0"/>
              <a:t>(5);</a:t>
            </a:r>
          </a:p>
          <a:p>
            <a:r>
              <a:rPr lang="de-DE" dirty="0" err="1" smtClean="0"/>
              <a:t>mySquare.getArea</a:t>
            </a:r>
            <a:r>
              <a:rPr lang="de-DE" dirty="0"/>
              <a:t>(</a:t>
            </a:r>
            <a:r>
              <a:rPr lang="de-DE" dirty="0" smtClean="0"/>
              <a:t>); </a:t>
            </a:r>
            <a:r>
              <a:rPr lang="de-DE" dirty="0"/>
              <a:t>// 25</a:t>
            </a:r>
          </a:p>
          <a:p>
            <a:r>
              <a:rPr lang="de-DE" dirty="0" err="1" smtClean="0"/>
              <a:t>mySquare.width</a:t>
            </a:r>
            <a:r>
              <a:rPr lang="de-DE" dirty="0" smtClean="0"/>
              <a:t>; </a:t>
            </a:r>
            <a:r>
              <a:rPr lang="de-DE" dirty="0"/>
              <a:t>// undefined</a:t>
            </a:r>
          </a:p>
          <a:p>
            <a:endParaRPr lang="de-DE" dirty="0"/>
          </a:p>
        </p:txBody>
      </p:sp>
      <p:sp>
        <p:nvSpPr>
          <p:cNvPr id="4" name="Titel 3"/>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299693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a:p>
            <a:pPr marL="0" indent="0">
              <a:buNone/>
            </a:pPr>
            <a:r>
              <a:rPr lang="de-DE" dirty="0" smtClean="0"/>
              <a:t>Anmerkung: Das Beispiel ist nicht wirklich nebenläufig ;-)</a:t>
            </a: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7776384" cy="4860000"/>
          </a:xfrm>
        </p:spPr>
        <p:txBody>
          <a:bodyPr/>
          <a:lstStyle/>
          <a:p>
            <a:pPr marL="0" indent="0">
              <a:buNone/>
            </a:pPr>
            <a:r>
              <a:rPr lang="de-DE" dirty="0"/>
              <a:t>Alle </a:t>
            </a:r>
            <a:r>
              <a:rPr lang="de-DE" dirty="0" smtClean="0"/>
              <a:t>Datentypen außer Basistypen </a:t>
            </a:r>
            <a:r>
              <a:rPr lang="de-DE" dirty="0"/>
              <a:t>sind Objekte:</a:t>
            </a:r>
          </a:p>
          <a:p>
            <a:pPr>
              <a:buFont typeface="Arial"/>
              <a:buChar char="•"/>
            </a:pPr>
            <a:r>
              <a:rPr lang="de-DE" dirty="0"/>
              <a:t>Arrays, </a:t>
            </a:r>
            <a:endParaRPr lang="de-DE" dirty="0" smtClean="0"/>
          </a:p>
          <a:p>
            <a:pPr>
              <a:buFont typeface="Arial"/>
              <a:buChar char="•"/>
            </a:pPr>
            <a:r>
              <a:rPr lang="de-DE" dirty="0" smtClean="0"/>
              <a:t>Funktionen</a:t>
            </a:r>
            <a:r>
              <a:rPr lang="de-DE" dirty="0"/>
              <a:t>, </a:t>
            </a:r>
            <a:endParaRPr lang="de-DE" dirty="0" smtClean="0"/>
          </a:p>
          <a:p>
            <a:pPr>
              <a:buFont typeface="Arial"/>
              <a:buChar char="•"/>
            </a:pPr>
            <a:r>
              <a:rPr lang="de-DE" dirty="0" smtClean="0"/>
              <a:t>Reguläre Ausdrücke (Funktionen) </a:t>
            </a:r>
            <a:r>
              <a:rPr lang="de-DE" dirty="0"/>
              <a:t>und </a:t>
            </a:r>
            <a:endParaRPr lang="de-DE" dirty="0" smtClean="0"/>
          </a:p>
          <a:p>
            <a:pPr>
              <a:buFont typeface="Arial"/>
              <a:buChar char="•"/>
            </a:pPr>
            <a:r>
              <a:rPr lang="de-DE" dirty="0" smtClean="0"/>
              <a:t>Objekte </a:t>
            </a:r>
            <a:r>
              <a:rPr lang="de-DE" dirty="0"/>
              <a:t>selbst</a:t>
            </a:r>
          </a:p>
        </p:txBody>
      </p:sp>
      <p:sp>
        <p:nvSpPr>
          <p:cNvPr id="3" name="Titel 2"/>
          <p:cNvSpPr>
            <a:spLocks noGrp="1"/>
          </p:cNvSpPr>
          <p:nvPr>
            <p:ph type="title"/>
          </p:nvPr>
        </p:nvSpPr>
        <p:spPr/>
        <p:txBody>
          <a:bodyPr/>
          <a:lstStyle/>
          <a:p>
            <a:r>
              <a:rPr lang="de-DE" dirty="0" smtClean="0"/>
              <a:t>Objekte</a:t>
            </a:r>
            <a:endParaRPr lang="de-DE" dirty="0"/>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buFont typeface="Wingdings" charset="2"/>
              <a:buChar char="§"/>
            </a:pPr>
            <a:r>
              <a:rPr lang="de-DE" dirty="0"/>
              <a:t>Container für Schlüssel-Wert-Paare </a:t>
            </a:r>
            <a:endParaRPr lang="de-DE" dirty="0" smtClean="0"/>
          </a:p>
          <a:p>
            <a:pPr>
              <a:buFont typeface="Wingdings" charset="2"/>
              <a:buChar char="§"/>
            </a:pPr>
            <a:r>
              <a:rPr lang="de-DE" dirty="0" smtClean="0"/>
              <a:t>Kann über den Objekt-Konstruktor gebildet werden</a:t>
            </a:r>
          </a:p>
          <a:p>
            <a:pPr>
              <a:buFont typeface="Wingdings" charset="2"/>
              <a:buChar char="§"/>
            </a:pPr>
            <a:r>
              <a:rPr lang="de-DE" dirty="0" smtClean="0"/>
              <a:t>Kann direkt über das Objekt-Literal gebildet werden</a:t>
            </a:r>
          </a:p>
          <a:p>
            <a:pPr>
              <a:buFont typeface="Wingdings" charset="2"/>
              <a:buChar char="§"/>
            </a:pPr>
            <a:r>
              <a:rPr lang="de-DE" dirty="0" smtClean="0"/>
              <a:t>Kann Methoden enthalten</a:t>
            </a:r>
          </a:p>
          <a:p>
            <a:pPr>
              <a:buFont typeface="Wingdings" charset="2"/>
              <a:buChar char="§"/>
            </a:pPr>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3993</Words>
  <Application>Microsoft Macintosh PowerPoint</Application>
  <PresentationFormat>Bildschirmpräsentation (4:3)</PresentationFormat>
  <Paragraphs>902</Paragraphs>
  <Slides>130</Slides>
  <Notes>29</Notes>
  <HiddenSlides>0</HiddenSlides>
  <MMClips>0</MMClips>
  <ScaleCrop>false</ScaleCrop>
  <HeadingPairs>
    <vt:vector size="4" baseType="variant">
      <vt:variant>
        <vt:lpstr>Design</vt:lpstr>
      </vt:variant>
      <vt:variant>
        <vt:i4>1</vt:i4>
      </vt:variant>
      <vt:variant>
        <vt:lpstr>Folientitel</vt:lpstr>
      </vt:variant>
      <vt:variant>
        <vt:i4>130</vt:i4>
      </vt:variant>
    </vt:vector>
  </HeadingPairs>
  <TitlesOfParts>
    <vt:vector size="131" baseType="lpstr">
      <vt:lpstr>Präsentation v3.0 (4x3)</vt:lpstr>
      <vt:lpstr>PowerPoint-Präsentation</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 ;-)</vt:lpstr>
      <vt:lpstr>Features des Webapp Generators</vt:lpstr>
      <vt:lpstr>Yeoman</vt:lpstr>
      <vt:lpstr>Bower</vt:lpstr>
      <vt:lpstr>Bower</vt:lpstr>
      <vt:lpstr>Grunt</vt:lpstr>
      <vt:lpstr>Grunt</vt:lpstr>
      <vt:lpstr>Grunt</vt:lpstr>
      <vt:lpstr>Optional: Sass / Compass</vt:lpstr>
      <vt:lpstr>Übung #1 -  Project Setup</vt:lpstr>
      <vt:lpstr>JS Core</vt:lpstr>
      <vt:lpstr>JS Building Steps</vt:lpstr>
      <vt:lpstr>JSLint</vt:lpstr>
      <vt:lpstr>JSHint</vt:lpstr>
      <vt:lpstr>Übung #2 -  JSHint</vt:lpstr>
      <vt:lpstr>JS Building Steps</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this</vt:lpstr>
      <vt:lpstr>this in Funktionen</vt:lpstr>
      <vt:lpstr>this in Objekten</vt:lpstr>
      <vt:lpstr>Closures</vt:lpstr>
      <vt:lpstr>Closures</vt:lpstr>
      <vt:lpstr>Scope Chain</vt:lpstr>
      <vt:lpstr>Module Pattern</vt:lpstr>
      <vt:lpstr>Module Pattern</vt:lpstr>
      <vt:lpstr>Funktionale Objekte</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Constructor</vt:lpstr>
      <vt:lpstr>Das new-Keyword</vt:lpstr>
      <vt:lpstr>Ablauf eines Konstruktoraufrufs mit new </vt:lpstr>
      <vt:lpstr>Konstruktor-Aufruf überprüfen</vt:lpstr>
      <vt:lpstr>Objekerzeugungsmuster</vt:lpstr>
      <vt:lpstr>that-Entwurfsmuster für Konstruktoren</vt:lpstr>
      <vt:lpstr>Entwurfsmuster Selbstaufrufender Konstruktor</vt:lpstr>
      <vt:lpstr>Duck Typing</vt:lpstr>
      <vt:lpstr>Rectangle </vt:lpstr>
      <vt:lpstr>Prototype erweitern</vt:lpstr>
      <vt:lpstr>Reflexion</vt:lpstr>
      <vt:lpstr>Eigenschaften löschen, Chaining</vt:lpstr>
      <vt:lpstr>Konstruktor- &amp; Protoype-Referenz</vt:lpstr>
      <vt:lpstr>Typeof und Constructor.name</vt:lpstr>
      <vt:lpstr>Übung #6 -  Task und Taskliste</vt:lpstr>
      <vt:lpstr>Objekerzeugungsmuster</vt:lpstr>
      <vt:lpstr>„Vererbung“ durch kopieren</vt:lpstr>
      <vt:lpstr>„Vererbung“ durch kopieren</vt:lpstr>
      <vt:lpstr>Mixins</vt:lpstr>
      <vt:lpstr>Mixins</vt:lpstr>
      <vt:lpstr>jQuery.extend</vt:lpstr>
      <vt:lpstr>Prototypische Vererbung</vt:lpstr>
      <vt:lpstr>Muster</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470</cp:revision>
  <dcterms:created xsi:type="dcterms:W3CDTF">2007-11-03T16:56:34Z</dcterms:created>
  <dcterms:modified xsi:type="dcterms:W3CDTF">2014-05-20T11:53:02Z</dcterms:modified>
  <cp:category/>
  <cp:contentStatus>Endgültig (v2.0)</cp:contentStatus>
</cp:coreProperties>
</file>